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8" Type="http://schemas.openxmlformats.org/officeDocument/2006/relationships/slideLayout" Target="../slideLayouts/slideLayout1.xml"/><Relationship Id="rId37" Type="http://schemas.openxmlformats.org/officeDocument/2006/relationships/image" Target="../media/image44.png"/><Relationship Id="rId36" Type="http://schemas.openxmlformats.org/officeDocument/2006/relationships/image" Target="../media/image43.png"/><Relationship Id="rId35" Type="http://schemas.openxmlformats.org/officeDocument/2006/relationships/image" Target="../media/image42.png"/><Relationship Id="rId34" Type="http://schemas.openxmlformats.org/officeDocument/2006/relationships/image" Target="../media/image41.png"/><Relationship Id="rId33" Type="http://schemas.openxmlformats.org/officeDocument/2006/relationships/image" Target="../media/image40.png"/><Relationship Id="rId32" Type="http://schemas.openxmlformats.org/officeDocument/2006/relationships/image" Target="../media/image39.png"/><Relationship Id="rId31" Type="http://schemas.openxmlformats.org/officeDocument/2006/relationships/image" Target="../media/image38.png"/><Relationship Id="rId30" Type="http://schemas.openxmlformats.org/officeDocument/2006/relationships/image" Target="../media/image7.png"/><Relationship Id="rId3" Type="http://schemas.openxmlformats.org/officeDocument/2006/relationships/image" Target="../media/image11.png"/><Relationship Id="rId29" Type="http://schemas.openxmlformats.org/officeDocument/2006/relationships/image" Target="../media/image37.png"/><Relationship Id="rId28" Type="http://schemas.openxmlformats.org/officeDocument/2006/relationships/image" Target="../media/image36.png"/><Relationship Id="rId27" Type="http://schemas.openxmlformats.org/officeDocument/2006/relationships/image" Target="../media/image35.png"/><Relationship Id="rId26" Type="http://schemas.openxmlformats.org/officeDocument/2006/relationships/image" Target="../media/image34.png"/><Relationship Id="rId25" Type="http://schemas.openxmlformats.org/officeDocument/2006/relationships/image" Target="../media/image33.png"/><Relationship Id="rId24" Type="http://schemas.openxmlformats.org/officeDocument/2006/relationships/image" Target="../media/image32.png"/><Relationship Id="rId23" Type="http://schemas.openxmlformats.org/officeDocument/2006/relationships/image" Target="../media/image31.png"/><Relationship Id="rId22" Type="http://schemas.openxmlformats.org/officeDocument/2006/relationships/image" Target="../media/image30.jpeg"/><Relationship Id="rId21" Type="http://schemas.openxmlformats.org/officeDocument/2006/relationships/image" Target="../media/image29.jpeg"/><Relationship Id="rId20" Type="http://schemas.openxmlformats.org/officeDocument/2006/relationships/image" Target="../media/image28.jpeg"/><Relationship Id="rId2" Type="http://schemas.openxmlformats.org/officeDocument/2006/relationships/image" Target="../media/image10.png"/><Relationship Id="rId19" Type="http://schemas.openxmlformats.org/officeDocument/2006/relationships/image" Target="../media/image27.png"/><Relationship Id="rId18" Type="http://schemas.openxmlformats.org/officeDocument/2006/relationships/image" Target="../media/image26.png"/><Relationship Id="rId17" Type="http://schemas.openxmlformats.org/officeDocument/2006/relationships/image" Target="../media/image25.jpeg"/><Relationship Id="rId16" Type="http://schemas.openxmlformats.org/officeDocument/2006/relationships/image" Target="../media/image24.jpeg"/><Relationship Id="rId15" Type="http://schemas.openxmlformats.org/officeDocument/2006/relationships/image" Target="../media/image23.png"/><Relationship Id="rId14" Type="http://schemas.openxmlformats.org/officeDocument/2006/relationships/image" Target="../media/image22.png"/><Relationship Id="rId13" Type="http://schemas.openxmlformats.org/officeDocument/2006/relationships/image" Target="../media/image21.png"/><Relationship Id="rId12" Type="http://schemas.openxmlformats.org/officeDocument/2006/relationships/image" Target="../media/image20.png"/><Relationship Id="rId11" Type="http://schemas.openxmlformats.org/officeDocument/2006/relationships/image" Target="../media/image19.png"/><Relationship Id="rId10" Type="http://schemas.openxmlformats.org/officeDocument/2006/relationships/image" Target="../media/image18.png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png"/><Relationship Id="rId8" Type="http://schemas.openxmlformats.org/officeDocument/2006/relationships/image" Target="../media/image52.png"/><Relationship Id="rId7" Type="http://schemas.openxmlformats.org/officeDocument/2006/relationships/image" Target="../media/image51.png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6" Type="http://schemas.openxmlformats.org/officeDocument/2006/relationships/slideLayout" Target="../slideLayouts/slideLayout1.xml"/><Relationship Id="rId45" Type="http://schemas.openxmlformats.org/officeDocument/2006/relationships/image" Target="../media/image86.png"/><Relationship Id="rId44" Type="http://schemas.openxmlformats.org/officeDocument/2006/relationships/image" Target="../media/image85.png"/><Relationship Id="rId43" Type="http://schemas.openxmlformats.org/officeDocument/2006/relationships/image" Target="../media/image84.png"/><Relationship Id="rId42" Type="http://schemas.openxmlformats.org/officeDocument/2006/relationships/image" Target="../media/image83.png"/><Relationship Id="rId41" Type="http://schemas.openxmlformats.org/officeDocument/2006/relationships/image" Target="../media/image82.png"/><Relationship Id="rId40" Type="http://schemas.openxmlformats.org/officeDocument/2006/relationships/image" Target="../media/image81.png"/><Relationship Id="rId4" Type="http://schemas.openxmlformats.org/officeDocument/2006/relationships/image" Target="../media/image48.png"/><Relationship Id="rId39" Type="http://schemas.openxmlformats.org/officeDocument/2006/relationships/image" Target="../media/image80.png"/><Relationship Id="rId38" Type="http://schemas.openxmlformats.org/officeDocument/2006/relationships/image" Target="../media/image79.png"/><Relationship Id="rId37" Type="http://schemas.openxmlformats.org/officeDocument/2006/relationships/image" Target="../media/image78.png"/><Relationship Id="rId36" Type="http://schemas.openxmlformats.org/officeDocument/2006/relationships/image" Target="../media/image77.png"/><Relationship Id="rId35" Type="http://schemas.openxmlformats.org/officeDocument/2006/relationships/image" Target="../media/image76.png"/><Relationship Id="rId34" Type="http://schemas.openxmlformats.org/officeDocument/2006/relationships/image" Target="../media/image75.png"/><Relationship Id="rId33" Type="http://schemas.openxmlformats.org/officeDocument/2006/relationships/image" Target="../media/image74.png"/><Relationship Id="rId32" Type="http://schemas.openxmlformats.org/officeDocument/2006/relationships/image" Target="../media/image7.png"/><Relationship Id="rId31" Type="http://schemas.openxmlformats.org/officeDocument/2006/relationships/image" Target="../media/image73.jpeg"/><Relationship Id="rId30" Type="http://schemas.openxmlformats.org/officeDocument/2006/relationships/image" Target="../media/image72.png"/><Relationship Id="rId3" Type="http://schemas.openxmlformats.org/officeDocument/2006/relationships/image" Target="../media/image47.png"/><Relationship Id="rId29" Type="http://schemas.openxmlformats.org/officeDocument/2006/relationships/image" Target="../media/image71.png"/><Relationship Id="rId28" Type="http://schemas.openxmlformats.org/officeDocument/2006/relationships/image" Target="../media/image70.jpeg"/><Relationship Id="rId27" Type="http://schemas.openxmlformats.org/officeDocument/2006/relationships/image" Target="../media/image69.jpeg"/><Relationship Id="rId26" Type="http://schemas.openxmlformats.org/officeDocument/2006/relationships/image" Target="../media/image68.jpeg"/><Relationship Id="rId25" Type="http://schemas.openxmlformats.org/officeDocument/2006/relationships/image" Target="../media/image67.jpeg"/><Relationship Id="rId24" Type="http://schemas.openxmlformats.org/officeDocument/2006/relationships/image" Target="../media/image66.png"/><Relationship Id="rId23" Type="http://schemas.openxmlformats.org/officeDocument/2006/relationships/image" Target="../media/image65.jpeg"/><Relationship Id="rId22" Type="http://schemas.openxmlformats.org/officeDocument/2006/relationships/image" Target="../media/image64.jpeg"/><Relationship Id="rId21" Type="http://schemas.openxmlformats.org/officeDocument/2006/relationships/image" Target="../media/image63.jpeg"/><Relationship Id="rId20" Type="http://schemas.openxmlformats.org/officeDocument/2006/relationships/image" Target="../media/image62.jpeg"/><Relationship Id="rId2" Type="http://schemas.openxmlformats.org/officeDocument/2006/relationships/image" Target="../media/image46.png"/><Relationship Id="rId19" Type="http://schemas.openxmlformats.org/officeDocument/2006/relationships/image" Target="../media/image29.jpeg"/><Relationship Id="rId18" Type="http://schemas.openxmlformats.org/officeDocument/2006/relationships/image" Target="../media/image61.png"/><Relationship Id="rId17" Type="http://schemas.openxmlformats.org/officeDocument/2006/relationships/image" Target="../media/image60.png"/><Relationship Id="rId16" Type="http://schemas.openxmlformats.org/officeDocument/2006/relationships/image" Target="../media/image59.jpeg"/><Relationship Id="rId15" Type="http://schemas.openxmlformats.org/officeDocument/2006/relationships/image" Target="../media/image37.png"/><Relationship Id="rId14" Type="http://schemas.openxmlformats.org/officeDocument/2006/relationships/image" Target="../media/image58.png"/><Relationship Id="rId13" Type="http://schemas.openxmlformats.org/officeDocument/2006/relationships/image" Target="../media/image57.png"/><Relationship Id="rId12" Type="http://schemas.openxmlformats.org/officeDocument/2006/relationships/image" Target="../media/image56.png"/><Relationship Id="rId11" Type="http://schemas.openxmlformats.org/officeDocument/2006/relationships/image" Target="../media/image55.png"/><Relationship Id="rId10" Type="http://schemas.openxmlformats.org/officeDocument/2006/relationships/image" Target="../media/image54.png"/><Relationship Id="rId1" Type="http://schemas.openxmlformats.org/officeDocument/2006/relationships/image" Target="../media/image4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5.jpeg"/><Relationship Id="rId8" Type="http://schemas.openxmlformats.org/officeDocument/2006/relationships/image" Target="../media/image94.jpeg"/><Relationship Id="rId7" Type="http://schemas.openxmlformats.org/officeDocument/2006/relationships/image" Target="../media/image93.jpeg"/><Relationship Id="rId6" Type="http://schemas.openxmlformats.org/officeDocument/2006/relationships/image" Target="../media/image92.jpeg"/><Relationship Id="rId5" Type="http://schemas.openxmlformats.org/officeDocument/2006/relationships/image" Target="../media/image91.png"/><Relationship Id="rId4" Type="http://schemas.openxmlformats.org/officeDocument/2006/relationships/image" Target="../media/image90.png"/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9" Type="http://schemas.openxmlformats.org/officeDocument/2006/relationships/slideLayout" Target="../slideLayouts/slideLayout1.xml"/><Relationship Id="rId18" Type="http://schemas.openxmlformats.org/officeDocument/2006/relationships/image" Target="../media/image7.png"/><Relationship Id="rId17" Type="http://schemas.openxmlformats.org/officeDocument/2006/relationships/image" Target="../media/image103.jpeg"/><Relationship Id="rId16" Type="http://schemas.openxmlformats.org/officeDocument/2006/relationships/image" Target="../media/image102.jpeg"/><Relationship Id="rId15" Type="http://schemas.openxmlformats.org/officeDocument/2006/relationships/image" Target="../media/image101.jpeg"/><Relationship Id="rId14" Type="http://schemas.openxmlformats.org/officeDocument/2006/relationships/image" Target="../media/image100.jpeg"/><Relationship Id="rId13" Type="http://schemas.openxmlformats.org/officeDocument/2006/relationships/image" Target="../media/image99.jpeg"/><Relationship Id="rId12" Type="http://schemas.openxmlformats.org/officeDocument/2006/relationships/image" Target="../media/image98.jpeg"/><Relationship Id="rId11" Type="http://schemas.openxmlformats.org/officeDocument/2006/relationships/image" Target="../media/image97.jpeg"/><Relationship Id="rId10" Type="http://schemas.openxmlformats.org/officeDocument/2006/relationships/image" Target="../media/image96.jpeg"/><Relationship Id="rId1" Type="http://schemas.openxmlformats.org/officeDocument/2006/relationships/image" Target="../media/image87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2.png"/><Relationship Id="rId8" Type="http://schemas.openxmlformats.org/officeDocument/2006/relationships/image" Target="../media/image111.png"/><Relationship Id="rId7" Type="http://schemas.openxmlformats.org/officeDocument/2006/relationships/image" Target="../media/image110.png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jpeg"/><Relationship Id="rId3" Type="http://schemas.openxmlformats.org/officeDocument/2006/relationships/image" Target="../media/image106.png"/><Relationship Id="rId2" Type="http://schemas.openxmlformats.org/officeDocument/2006/relationships/image" Target="../media/image105.jpeg"/><Relationship Id="rId19" Type="http://schemas.openxmlformats.org/officeDocument/2006/relationships/slideLayout" Target="../slideLayouts/slideLayout1.xml"/><Relationship Id="rId18" Type="http://schemas.openxmlformats.org/officeDocument/2006/relationships/image" Target="../media/image121.png"/><Relationship Id="rId17" Type="http://schemas.openxmlformats.org/officeDocument/2006/relationships/image" Target="../media/image120.png"/><Relationship Id="rId16" Type="http://schemas.openxmlformats.org/officeDocument/2006/relationships/image" Target="../media/image119.png"/><Relationship Id="rId15" Type="http://schemas.openxmlformats.org/officeDocument/2006/relationships/image" Target="../media/image118.png"/><Relationship Id="rId14" Type="http://schemas.openxmlformats.org/officeDocument/2006/relationships/image" Target="../media/image117.png"/><Relationship Id="rId13" Type="http://schemas.openxmlformats.org/officeDocument/2006/relationships/image" Target="../media/image116.png"/><Relationship Id="rId12" Type="http://schemas.openxmlformats.org/officeDocument/2006/relationships/image" Target="../media/image115.jpeg"/><Relationship Id="rId11" Type="http://schemas.openxmlformats.org/officeDocument/2006/relationships/image" Target="../media/image114.png"/><Relationship Id="rId10" Type="http://schemas.openxmlformats.org/officeDocument/2006/relationships/image" Target="../media/image113.png"/><Relationship Id="rId1" Type="http://schemas.openxmlformats.org/officeDocument/2006/relationships/image" Target="../media/image10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730495" y="541020"/>
            <a:ext cx="4261104" cy="31897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93920" y="4151376"/>
            <a:ext cx="4262627" cy="2479547"/>
          </a:xfrm>
          <a:prstGeom prst="rect">
            <a:avLst/>
          </a:prstGeom>
        </p:spPr>
      </p:pic>
      <p:sp>
        <p:nvSpPr>
          <p:cNvPr id="6" name="rect 6"/>
          <p:cNvSpPr/>
          <p:nvPr/>
        </p:nvSpPr>
        <p:spPr>
          <a:xfrm>
            <a:off x="6437375" y="4416552"/>
            <a:ext cx="315468" cy="178307"/>
          </a:xfrm>
          <a:prstGeom prst="rect">
            <a:avLst/>
          </a:prstGeom>
          <a:solidFill>
            <a:srgbClr val="FF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" name="rect 8"/>
          <p:cNvSpPr/>
          <p:nvPr/>
        </p:nvSpPr>
        <p:spPr>
          <a:xfrm>
            <a:off x="7677911" y="4416552"/>
            <a:ext cx="237744" cy="178307"/>
          </a:xfrm>
          <a:prstGeom prst="rect">
            <a:avLst/>
          </a:prstGeom>
          <a:solidFill>
            <a:srgbClr val="008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" name="textbox 10"/>
          <p:cNvSpPr/>
          <p:nvPr/>
        </p:nvSpPr>
        <p:spPr>
          <a:xfrm>
            <a:off x="4784731" y="599256"/>
            <a:ext cx="4046220" cy="5278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315" indent="17145" algn="l" rtl="0" eaLnBrk="0">
              <a:lnSpc>
                <a:spcPct val="113000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</a:t>
            </a:r>
            <a:r>
              <a:rPr sz="900" kern="0" spc="-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Anti-rush</a:t>
            </a:r>
            <a:r>
              <a:rPr sz="900" b="1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des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ign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At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first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operation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after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each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power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on,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runs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in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slow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motion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to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end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stop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to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avoid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rushing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out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of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limit.  When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2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door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reaches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end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stop,  the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can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only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be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operated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by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pressing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button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of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opposite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direction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to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avoid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breaking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out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of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limit.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13665" indent="2540" algn="l" rtl="0" eaLnBrk="0">
              <a:lnSpc>
                <a:spcPct val="111000"/>
              </a:lnSpc>
              <a:spcBef>
                <a:spcPts val="10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2</a:t>
            </a:r>
            <a:r>
              <a:rPr sz="900" kern="0" spc="-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Co-op</a:t>
            </a:r>
            <a:r>
              <a:rPr sz="900" b="1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mode</a:t>
            </a:r>
            <a:r>
              <a:rPr sz="900" b="1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availabl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Two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motors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with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same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type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of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control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board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each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can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work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synchronously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In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this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mode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infrared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ground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sense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auto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-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close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and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other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func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tions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are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synchronized.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07315" indent="8255" algn="l" rtl="0" eaLnBrk="0">
              <a:lnSpc>
                <a:spcPct val="111000"/>
              </a:lnSpc>
              <a:spcBef>
                <a:spcPts val="10"/>
              </a:spcBef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3</a:t>
            </a:r>
            <a:r>
              <a:rPr sz="900" kern="0" spc="-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  runtime</a:t>
            </a:r>
            <a:r>
              <a:rPr sz="900" b="1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protection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  To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prevent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from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running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if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travel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distance</a:t>
            </a:r>
            <a:r>
              <a:rPr sz="900" kern="0" spc="2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fails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control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board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automatically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learns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running    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time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and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10</a:t>
            </a:r>
            <a:r>
              <a:rPr sz="900" kern="0" spc="-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is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added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automatically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as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time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margin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09220" algn="l" rtl="0" eaLnBrk="0">
              <a:lnSpc>
                <a:spcPts val="1085"/>
              </a:lnSpc>
            </a:pP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4 ,  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Auto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-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close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function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Countdown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can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set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from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to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2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5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0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endParaRPr sz="8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13030" indent="635" algn="l" rtl="0" eaLnBrk="0">
              <a:lnSpc>
                <a:spcPct val="111000"/>
              </a:lnSpc>
              <a:spcBef>
                <a:spcPts val="10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5 ,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Soft  s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tart</a:t>
            </a:r>
            <a:r>
              <a:rPr sz="900" b="1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&amp;</a:t>
            </a:r>
            <a:r>
              <a:rPr sz="900" b="1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stop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   High  performance  soft  start  and  stop.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  speed  of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slow  stop  sector  can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adjusted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simply   by   rotating  the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MT  knob.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21285" indent="-5080" algn="l" rtl="0" eaLnBrk="0">
              <a:lnSpc>
                <a:spcPct val="110000"/>
              </a:lnSpc>
              <a:spcBef>
                <a:spcPts val="1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6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  R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esistance  stop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&amp;    rebound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   Switchable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resistance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stop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and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resistance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rebound  for  the  closing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travel.    R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esistance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stop  for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opening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travel.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07315" indent="6350" algn="l" rtl="0" eaLnBrk="0">
              <a:lnSpc>
                <a:spcPct val="114000"/>
              </a:lnSpc>
              <a:spcBef>
                <a:spcPts val="2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7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Onboard  soc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ket  for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bluetooth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module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socket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is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integrated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onboard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for  the  standalone   bluetooth   module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(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module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not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inclu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ded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by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default)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       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8</a:t>
            </a:r>
            <a:r>
              <a:rPr sz="900" kern="0" spc="-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Easy</a:t>
            </a:r>
            <a:r>
              <a:rPr sz="900" b="1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connection</a:t>
            </a:r>
            <a:r>
              <a:rPr sz="900" b="1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for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network</a:t>
            </a:r>
            <a:r>
              <a:rPr sz="900" b="1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control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Can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be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directly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paired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with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Wi</a:t>
            </a:r>
            <a:r>
              <a:rPr sz="900" kern="0" spc="-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Fi      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controllers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sim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ply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through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pressing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one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button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onboard,  or  use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  Wi</a:t>
            </a:r>
            <a:r>
              <a:rPr sz="900" kern="0" spc="-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Fi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controller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to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py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remotes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paird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with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control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board.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96695" algn="l" rtl="0" eaLnBrk="0">
              <a:lnSpc>
                <a:spcPct val="88000"/>
              </a:lnSpc>
              <a:spcBef>
                <a:spcPts val="485"/>
              </a:spcBef>
            </a:pPr>
            <a:r>
              <a:rPr sz="16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Dip</a:t>
            </a:r>
            <a:r>
              <a:rPr sz="1600" kern="0" spc="-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</a:t>
            </a:r>
            <a:r>
              <a:rPr sz="1600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59180" algn="l" rtl="0" eaLnBrk="0">
              <a:lnSpc>
                <a:spcPct val="66000"/>
              </a:lnSpc>
              <a:spcBef>
                <a:spcPts val="330"/>
              </a:spcBef>
              <a:tabLst>
                <a:tab pos="1673860" algn="l"/>
              </a:tabLst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11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                    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1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5560" algn="l" rtl="0" eaLnBrk="0">
              <a:lnSpc>
                <a:spcPts val="1260"/>
              </a:lnSpc>
              <a:spcBef>
                <a:spcPts val="270"/>
              </a:spcBef>
            </a:pPr>
            <a:r>
              <a:rPr sz="1300" kern="0" spc="30" baseline="1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800" kern="0" spc="3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30" baseline="1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800" kern="0" spc="1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0" baseline="1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</a:t>
            </a:r>
            <a:r>
              <a:rPr sz="1300" kern="0" spc="30" baseline="1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800" kern="0" spc="3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baseline="1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Four</a:t>
            </a:r>
            <a:r>
              <a:rPr sz="1300" kern="0" spc="30" baseline="1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800" kern="0" spc="3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baseline="1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</a:t>
            </a:r>
            <a:r>
              <a:rPr sz="800" kern="0" spc="3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0" baseline="1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</a:t>
            </a:r>
            <a:r>
              <a:rPr sz="800" kern="0" spc="3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Four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145" algn="l" rtl="0" eaLnBrk="0">
              <a:lnSpc>
                <a:spcPts val="1205"/>
              </a:lnSpc>
            </a:pPr>
            <a:r>
              <a:rPr sz="800" kern="0" spc="2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800" kern="0" spc="17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    </a:t>
            </a:r>
            <a:r>
              <a:rPr sz="800" kern="0" spc="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Pedestrian</a:t>
            </a:r>
            <a:r>
              <a:rPr sz="800" kern="0" spc="7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</a:t>
            </a:r>
            <a:r>
              <a:rPr sz="800" kern="0" spc="2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Lock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Pedestrian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320" algn="l" rtl="0" eaLnBrk="0">
              <a:lnSpc>
                <a:spcPts val="1215"/>
              </a:lnSpc>
            </a:pPr>
            <a:r>
              <a:rPr sz="800" kern="0" spc="3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 :</a:t>
            </a:r>
            <a:r>
              <a:rPr sz="800" kern="0" spc="9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</a:t>
            </a:r>
            <a:r>
              <a:rPr sz="800" kern="0" spc="3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 </a:t>
            </a:r>
            <a:r>
              <a:rPr sz="800" kern="0" spc="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close</a:t>
            </a:r>
            <a:r>
              <a:rPr sz="800" kern="0" spc="3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800" kern="0" spc="2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enabled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close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900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close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1300" kern="0" spc="10" baseline="14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800" kern="0" spc="6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baseline="14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800" kern="0" spc="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300" kern="0" spc="0" baseline="14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Soft</a:t>
            </a:r>
            <a:r>
              <a:rPr sz="800" kern="0" spc="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0" baseline="14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</a:t>
            </a:r>
            <a:r>
              <a:rPr sz="1300" kern="0" spc="10" baseline="14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800" kern="0" spc="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baseline="14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stop</a:t>
            </a:r>
            <a:r>
              <a:rPr sz="800" kern="0" spc="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</a:t>
            </a:r>
            <a:r>
              <a:rPr sz="800" kern="0" spc="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           No  soft          </a:t>
            </a:r>
            <a:r>
              <a:rPr sz="1400" kern="0" spc="0" baseline="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0" baseline="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soft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0" baseline="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start&amp;</a:t>
            </a:r>
            <a:r>
              <a:rPr sz="900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baseline="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stop</a:t>
            </a:r>
            <a:endParaRPr sz="1400" baseline="6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320" algn="l" rtl="0" eaLnBrk="0">
              <a:lnSpc>
                <a:spcPts val="1230"/>
              </a:lnSpc>
            </a:pPr>
            <a:r>
              <a:rPr sz="1300" kern="0" spc="10" baseline="15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800" kern="0" spc="5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baseline="15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800" kern="0" spc="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300" kern="0" spc="0" baseline="15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</a:t>
            </a:r>
            <a:r>
              <a:rPr sz="800" kern="0" spc="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0" baseline="15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800" kern="0" spc="3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0" baseline="15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</a:t>
            </a:r>
            <a:r>
              <a:rPr sz="800" kern="0" spc="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800" kern="0" spc="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start&amp;</a:t>
            </a:r>
            <a:r>
              <a:rPr sz="900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stop    Normal     </a:t>
            </a:r>
            <a:r>
              <a:rPr sz="1400" kern="0" spc="0" baseline="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0" baseline="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0" baseline="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</a:t>
            </a:r>
            <a:endParaRPr sz="1400" baseline="6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1225"/>
              </a:lnSpc>
            </a:pPr>
            <a:r>
              <a:rPr sz="1300" kern="0" spc="20" baseline="19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800" kern="0" spc="1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20" baseline="19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800" kern="0" spc="2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300" kern="0" spc="0" baseline="19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Save</a:t>
            </a:r>
            <a:r>
              <a:rPr sz="800" kern="0" spc="2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0" baseline="19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settings</a:t>
            </a:r>
            <a:r>
              <a:rPr sz="800" kern="0" spc="2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Save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1400" kern="0" spc="0" baseline="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Setting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0" baseline="2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</a:t>
            </a:r>
            <a:endParaRPr sz="1400" baseline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320" algn="l" rtl="0" eaLnBrk="0">
              <a:lnSpc>
                <a:spcPts val="1240"/>
              </a:lnSpc>
            </a:pPr>
            <a:r>
              <a:rPr sz="1300" kern="0" spc="10" baseline="19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r>
              <a:rPr sz="800" kern="0" spc="18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baseline="19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800" kern="0" spc="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300" kern="0" spc="0" baseline="19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Resistance</a:t>
            </a:r>
            <a:r>
              <a:rPr sz="800" kern="0" spc="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300" kern="0" spc="0" baseline="19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stop</a:t>
            </a:r>
            <a:r>
              <a:rPr sz="1300" kern="0" spc="10" baseline="19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800" kern="0" spc="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0" baseline="1900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rebound</a:t>
            </a:r>
            <a:r>
              <a:rPr sz="800" kern="0" spc="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Resistance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stop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1400" kern="0" spc="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Resistance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400" kern="0" spc="0" baseline="-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rebound</a:t>
            </a:r>
            <a:endParaRPr sz="1400" baseline="-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320" algn="l" rtl="0" eaLnBrk="0">
              <a:lnSpc>
                <a:spcPts val="1340"/>
              </a:lnSpc>
            </a:pPr>
            <a:r>
              <a:rPr sz="900" kern="0" spc="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 :   Rotation  direction</a:t>
            </a:r>
            <a:r>
              <a:rPr sz="900" kern="0" spc="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1400" kern="0" spc="0" baseline="1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</a:t>
            </a:r>
            <a:r>
              <a:rPr sz="9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baseline="1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baseline="1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baseline="1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right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400" kern="0" spc="0" baseline="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baseline="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baseline="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baseline="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left</a:t>
            </a:r>
            <a:endParaRPr sz="1400" baseline="5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930140" y="4245864"/>
            <a:ext cx="914400" cy="356498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27990" y="1377830"/>
            <a:ext cx="4064494" cy="3038399"/>
          </a:xfrm>
          <a:prstGeom prst="rect">
            <a:avLst/>
          </a:prstGeom>
        </p:spPr>
      </p:pic>
      <p:graphicFrame>
        <p:nvGraphicFramePr>
          <p:cNvPr id="16" name="table 16"/>
          <p:cNvGraphicFramePr>
            <a:graphicFrameLocks noGrp="1"/>
          </p:cNvGraphicFramePr>
          <p:nvPr/>
        </p:nvGraphicFramePr>
        <p:xfrm>
          <a:off x="305689" y="4458969"/>
          <a:ext cx="4086860" cy="2192655"/>
        </p:xfrm>
        <a:graphic>
          <a:graphicData uri="http://schemas.openxmlformats.org/drawingml/2006/table">
            <a:tbl>
              <a:tblPr/>
              <a:tblGrid>
                <a:gridCol w="1649095"/>
                <a:gridCol w="2437764"/>
              </a:tblGrid>
              <a:tr h="16256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8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Parameter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</a:t>
                      </a:r>
                      <a:endParaRPr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72085">
                <a:tc>
                  <a:txBody>
                    <a:bodyPr/>
                    <a:lstStyle/>
                    <a:p>
                      <a:pPr indent="0" algn="l" rtl="0" eaLnBrk="0" fontAlgn="auto">
                        <a:lnSpc>
                          <a:spcPct val="100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indent="0" algn="l" rtl="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Working</a:t>
                      </a:r>
                      <a:r>
                        <a:rPr sz="8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Voltag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e</a:t>
                      </a:r>
                      <a:endParaRPr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rtl="0" eaLnBrk="0" fontAlgn="auto">
                        <a:lnSpc>
                          <a:spcPct val="100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2710" indent="0" algn="l" rtl="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AC</a:t>
                      </a: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220V/</a:t>
                      </a:r>
                      <a:r>
                        <a:rPr sz="800" b="1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110V  </a:t>
                      </a:r>
                      <a:r>
                        <a:rPr lang="en-US" altLang="en-US"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±</a:t>
                      </a: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10% 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input</a:t>
                      </a:r>
                      <a:r>
                        <a:rPr sz="8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,</a:t>
                      </a:r>
                      <a:r>
                        <a:rPr sz="8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DC</a:t>
                      </a: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lang="en-US" sz="8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36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V</a:t>
                      </a:r>
                      <a:r>
                        <a:rPr sz="8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output</a:t>
                      </a:r>
                      <a:endParaRPr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78435">
                <a:tc>
                  <a:txBody>
                    <a:bodyPr/>
                    <a:lstStyle/>
                    <a:p>
                      <a:pPr indent="0" algn="l" rtl="0" eaLnBrk="0" fontAlgn="auto">
                        <a:lnSpc>
                          <a:spcPct val="100000"/>
                        </a:lnSpc>
                      </a:pPr>
                      <a:r>
                        <a:rPr lang="en-US"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Maximum</a:t>
                      </a:r>
                      <a:r>
                        <a:rPr sz="8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Output  Voltage</a:t>
                      </a:r>
                      <a:endParaRPr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rtl="0" eaLnBrk="0" fontAlgn="auto">
                        <a:lnSpc>
                          <a:spcPct val="100000"/>
                        </a:lnSpc>
                      </a:pPr>
                      <a:r>
                        <a:rPr lang="en-US"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</a:t>
                      </a:r>
                      <a:r>
                        <a:rPr lang="en-US"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5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</a:t>
                      </a:r>
                      <a:endParaRPr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indent="0" algn="l" rtl="0" eaLnBrk="0" fontAlgn="auto">
                        <a:lnSpc>
                          <a:spcPct val="100000"/>
                        </a:lnSpc>
                      </a:pPr>
                      <a:r>
                        <a:rPr lang="en-US"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Fuse</a:t>
                      </a:r>
                      <a:endParaRPr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rtl="0" eaLnBrk="0" fontAlgn="auto">
                        <a:lnSpc>
                          <a:spcPct val="100000"/>
                        </a:lnSpc>
                      </a:pPr>
                      <a:r>
                        <a:rPr lang="en-US"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25A-3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0A</a:t>
                      </a:r>
                      <a:endParaRPr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56210">
                <a:tc>
                  <a:txBody>
                    <a:bodyPr/>
                    <a:lstStyle/>
                    <a:p>
                      <a:pPr indent="0" algn="l" rtl="0" eaLnBrk="0" fontAlgn="auto">
                        <a:lnSpc>
                          <a:spcPct val="100000"/>
                        </a:lnSpc>
                      </a:pPr>
                      <a:r>
                        <a:rPr lang="en-US"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Remote  control</a:t>
                      </a: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di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stance</a:t>
                      </a:r>
                      <a:endParaRPr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rtl="0" eaLnBrk="0" fontAlgn="auto">
                        <a:lnSpc>
                          <a:spcPct val="100000"/>
                        </a:lnSpc>
                      </a:pPr>
                      <a:r>
                        <a:rPr lang="en-US"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Over</a:t>
                      </a:r>
                      <a:r>
                        <a:rPr sz="800" b="1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30  meters</a:t>
                      </a:r>
                      <a:r>
                        <a:rPr sz="800" b="1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in</a:t>
                      </a:r>
                      <a:r>
                        <a:rPr sz="800" b="1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open</a:t>
                      </a:r>
                      <a:r>
                        <a:rPr sz="800" b="1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area</a:t>
                      </a:r>
                      <a:endParaRPr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indent="0" algn="l" rtl="0" eaLnBrk="0" fontAlgn="auto">
                        <a:lnSpc>
                          <a:spcPct val="100000"/>
                        </a:lnSpc>
                      </a:pPr>
                      <a:r>
                        <a:rPr lang="en-US"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Ambient</a:t>
                      </a:r>
                      <a:r>
                        <a:rPr sz="800" b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temperature</a:t>
                      </a:r>
                      <a:r>
                        <a:rPr sz="8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range</a:t>
                      </a:r>
                      <a:endParaRPr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rtl="0" eaLnBrk="0" fontAlgn="auto">
                        <a:lnSpc>
                          <a:spcPct val="100000"/>
                        </a:lnSpc>
                      </a:pPr>
                      <a:r>
                        <a:rPr lang="en-US" sz="8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</a:t>
                      </a:r>
                      <a:r>
                        <a:rPr sz="8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-</a:t>
                      </a:r>
                      <a:r>
                        <a:rPr lang="en-US" altLang="zh-CN"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30</a:t>
                      </a:r>
                      <a:r>
                        <a:rPr lang="en-US" altLang="en-US"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°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~+70</a:t>
                      </a:r>
                      <a:r>
                        <a:rPr lang="en-US" altLang="en-US"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+mn-ea"/>
                        </a:rPr>
                        <a:t>°</a:t>
                      </a:r>
                      <a:endParaRPr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64465">
                <a:tc>
                  <a:txBody>
                    <a:bodyPr/>
                    <a:lstStyle/>
                    <a:p>
                      <a:pPr indent="0" algn="l" rtl="0" eaLnBrk="0" fontAlgn="auto">
                        <a:lnSpc>
                          <a:spcPct val="100000"/>
                        </a:lnSpc>
                      </a:pPr>
                      <a:r>
                        <a:rPr lang="en-US"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Relative</a:t>
                      </a:r>
                      <a:r>
                        <a:rPr sz="8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humidity</a:t>
                      </a:r>
                      <a:endParaRPr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rtl="0" eaLnBrk="0" fontAlgn="auto">
                        <a:lnSpc>
                          <a:spcPct val="100000"/>
                        </a:lnSpc>
                      </a:pPr>
                      <a:r>
                        <a:rPr lang="en-US" altLang="zh-CN" sz="8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&lt;</a:t>
                      </a:r>
                      <a:r>
                        <a:rPr sz="8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60%</a:t>
                      </a:r>
                      <a:r>
                        <a:rPr sz="800" b="1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b="1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, 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NO</a:t>
                      </a:r>
                      <a:r>
                        <a:rPr sz="800" b="1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CONDENSATION</a:t>
                      </a:r>
                      <a:endParaRPr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58750">
                <a:tc>
                  <a:txBody>
                    <a:bodyPr/>
                    <a:p>
                      <a:pPr marL="112395" indent="0" algn="l" rtl="0" eaLnBrk="0" fontAlgn="auto">
                        <a:lnSpc>
                          <a:spcPct val="100000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en-US" altLang="zh-CN" sz="800" b="1" dirty="0"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Gate Speed</a:t>
                      </a:r>
                      <a:endParaRPr lang="en-US" altLang="zh-CN" sz="800" b="1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marL="90805" indent="0" algn="l" rtl="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800" b="1" dirty="0"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15M/Min</a:t>
                      </a:r>
                      <a:endParaRPr lang="en-US" altLang="zh-CN" sz="800" b="1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69545">
                <a:tc>
                  <a:txBody>
                    <a:bodyPr/>
                    <a:p>
                      <a:pPr marL="112395" indent="0" algn="l" rtl="0" eaLnBrk="0" fontAlgn="auto">
                        <a:lnSpc>
                          <a:spcPct val="100000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en-US" altLang="zh-CN" sz="800" b="1" dirty="0"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Motor Speed</a:t>
                      </a:r>
                      <a:endParaRPr lang="en-US" altLang="zh-CN" sz="800" b="1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marL="90805" indent="0" algn="l" rtl="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800" b="1" dirty="0"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1700RPM</a:t>
                      </a:r>
                      <a:endParaRPr lang="en-US" altLang="zh-CN" sz="800" b="1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340">
                <a:tc>
                  <a:txBody>
                    <a:bodyPr/>
                    <a:p>
                      <a:pPr marL="112395" indent="0" algn="l" rtl="0" eaLnBrk="0" fontAlgn="auto">
                        <a:lnSpc>
                          <a:spcPct val="100000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en-US" altLang="zh-CN" sz="800" b="1" dirty="0"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Rated Power</a:t>
                      </a:r>
                      <a:endParaRPr lang="en-US" altLang="zh-CN" sz="800" b="1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marL="90805" indent="0" algn="l" rtl="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800" b="1" dirty="0"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550W</a:t>
                      </a:r>
                      <a:endParaRPr lang="en-US" altLang="zh-CN" sz="800" b="1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69545">
                <a:tc>
                  <a:txBody>
                    <a:bodyPr/>
                    <a:p>
                      <a:pPr marL="112395" indent="0" algn="l" rtl="0" eaLnBrk="0" fontAlgn="auto">
                        <a:lnSpc>
                          <a:spcPct val="100000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en-US" altLang="zh-CN" sz="800" b="1" dirty="0"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Limit</a:t>
                      </a:r>
                      <a:endParaRPr lang="en-US" altLang="zh-CN" sz="800" b="1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marL="90805" indent="0" algn="l" rtl="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800" b="1" dirty="0"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Spring</a:t>
                      </a:r>
                      <a:endParaRPr lang="en-US" altLang="zh-CN" sz="800" b="1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64465">
                <a:tc>
                  <a:txBody>
                    <a:bodyPr/>
                    <a:p>
                      <a:pPr marL="112395" indent="0" algn="l" rtl="0" eaLnBrk="0" fontAlgn="auto">
                        <a:lnSpc>
                          <a:spcPct val="100000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en-US" altLang="zh-CN" sz="800" b="1" dirty="0"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Protection Class</a:t>
                      </a:r>
                      <a:endParaRPr lang="en-US" altLang="zh-CN" sz="800" b="1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marL="90805" indent="0" algn="l" rtl="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800" b="1" dirty="0"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IP65</a:t>
                      </a:r>
                      <a:endParaRPr lang="en-US" altLang="zh-CN" sz="800" b="1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975">
                <a:tc>
                  <a:txBody>
                    <a:bodyPr/>
                    <a:p>
                      <a:pPr marL="112395" indent="0" algn="l" rtl="0" eaLnBrk="0" fontAlgn="auto">
                        <a:lnSpc>
                          <a:spcPct val="100000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+mn-ea"/>
                        </a:rPr>
                        <a:t>Torque</a:t>
                      </a:r>
                      <a:endParaRPr lang="en-US" altLang="zh-CN"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marL="90805" indent="0" algn="l" rtl="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800" b="1" dirty="0"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97N.M</a:t>
                      </a:r>
                      <a:endParaRPr lang="en-US" altLang="zh-CN" sz="800" b="1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table 26"/>
          <p:cNvGraphicFramePr>
            <a:graphicFrameLocks noGrp="1"/>
          </p:cNvGraphicFramePr>
          <p:nvPr/>
        </p:nvGraphicFramePr>
        <p:xfrm>
          <a:off x="4820678" y="5916168"/>
          <a:ext cx="3743960" cy="673100"/>
        </p:xfrm>
        <a:graphic>
          <a:graphicData uri="http://schemas.openxmlformats.org/drawingml/2006/table">
            <a:tbl>
              <a:tblPr/>
              <a:tblGrid>
                <a:gridCol w="1233169"/>
                <a:gridCol w="1424940"/>
                <a:gridCol w="1085850"/>
              </a:tblGrid>
              <a:tr h="673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80" algn="l" rtl="0" eaLnBrk="0">
                        <a:lnSpc>
                          <a:spcPts val="1185"/>
                        </a:lnSpc>
                        <a:spcBef>
                          <a:spcPts val="0"/>
                        </a:spcBef>
                      </a:pPr>
                      <a:r>
                        <a:rPr sz="900" kern="0" spc="-4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</a:t>
                      </a:r>
                      <a:r>
                        <a:rPr sz="900" kern="0" spc="-8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4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:  NO/</a:t>
                      </a:r>
                      <a:r>
                        <a:rPr sz="900" kern="0" spc="-1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4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NC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ts val="1185"/>
                        </a:lnSpc>
                      </a:pPr>
                      <a:r>
                        <a:rPr sz="900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 :  Co-</a:t>
                      </a:r>
                      <a:r>
                        <a:rPr sz="900" kern="0" spc="-7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op</a:t>
                      </a:r>
                      <a:r>
                        <a:rPr sz="900" kern="0" spc="19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mode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7670" indent="19685" algn="l" rtl="0" eaLnBrk="0">
                        <a:lnSpc>
                          <a:spcPct val="111000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Normally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open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Auxiliary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mo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tor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3200" algn="l" rtl="0" eaLnBrk="0">
                        <a:lnSpc>
                          <a:spcPct val="119000"/>
                        </a:lnSpc>
                        <a:spcBef>
                          <a:spcPts val="5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Normally  cl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osed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Master  motor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8" name="textbox 28"/>
          <p:cNvSpPr/>
          <p:nvPr/>
        </p:nvSpPr>
        <p:spPr>
          <a:xfrm>
            <a:off x="2004060" y="1041400"/>
            <a:ext cx="2274570" cy="2940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4000"/>
              </a:lnSpc>
            </a:pPr>
            <a:r>
              <a:rPr lang="en-US" sz="2100" kern="0" spc="-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2100" kern="0" spc="-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2100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nfiguration</a:t>
            </a:r>
            <a:r>
              <a:rPr sz="2100" kern="0" spc="-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100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Guid</a:t>
            </a:r>
            <a:r>
              <a:rPr sz="2100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414515" y="324611"/>
            <a:ext cx="731520" cy="179578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939283" y="5916168"/>
            <a:ext cx="286511" cy="358139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6454140" y="6070091"/>
            <a:ext cx="314325" cy="178435"/>
          </a:xfrm>
          <a:prstGeom prst="rect">
            <a:avLst/>
          </a:prstGeom>
          <a:solidFill>
            <a:srgbClr val="FF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955" algn="l" rtl="0" eaLnBrk="0">
              <a:lnSpc>
                <a:spcPct val="84000"/>
              </a:lnSpc>
              <a:spcBef>
                <a:spcPts val="0"/>
              </a:spcBef>
            </a:pPr>
            <a:r>
              <a:rPr sz="11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568952" y="502920"/>
            <a:ext cx="7620" cy="5850635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7655052" y="6070091"/>
            <a:ext cx="238125" cy="178435"/>
          </a:xfrm>
          <a:prstGeom prst="rect">
            <a:avLst/>
          </a:prstGeom>
          <a:solidFill>
            <a:srgbClr val="008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4000"/>
              </a:lnSpc>
              <a:spcBef>
                <a:spcPts val="0"/>
              </a:spcBef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773167" y="5868923"/>
            <a:ext cx="4096512" cy="761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6365" y="308610"/>
            <a:ext cx="44430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BG-DC4500</a:t>
            </a:r>
            <a:endParaRPr lang="en-US" altLang="zh-CN"/>
          </a:p>
          <a:p>
            <a:r>
              <a:rPr lang="en-US" altLang="zh-CN"/>
              <a:t>Control board for DC sliding gate openers</a:t>
            </a:r>
            <a:endParaRPr lang="en-US" alt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88976" y="323088"/>
            <a:ext cx="4261103" cy="6123432"/>
          </a:xfrm>
          <a:prstGeom prst="rect">
            <a:avLst/>
          </a:prstGeom>
        </p:spPr>
      </p:pic>
      <p:sp>
        <p:nvSpPr>
          <p:cNvPr id="44" name="rect 44"/>
          <p:cNvSpPr/>
          <p:nvPr/>
        </p:nvSpPr>
        <p:spPr>
          <a:xfrm>
            <a:off x="1320190" y="5837554"/>
            <a:ext cx="329565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6" name="rect 46"/>
          <p:cNvSpPr/>
          <p:nvPr/>
        </p:nvSpPr>
        <p:spPr>
          <a:xfrm>
            <a:off x="1696745" y="5837554"/>
            <a:ext cx="118745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" name="rect 48"/>
          <p:cNvSpPr/>
          <p:nvPr/>
        </p:nvSpPr>
        <p:spPr>
          <a:xfrm>
            <a:off x="1861845" y="5837554"/>
            <a:ext cx="321944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0" name="rect 50"/>
          <p:cNvSpPr/>
          <p:nvPr/>
        </p:nvSpPr>
        <p:spPr>
          <a:xfrm>
            <a:off x="2230145" y="5837554"/>
            <a:ext cx="417830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2" name="rect 52"/>
          <p:cNvSpPr/>
          <p:nvPr/>
        </p:nvSpPr>
        <p:spPr>
          <a:xfrm>
            <a:off x="2778150" y="683895"/>
            <a:ext cx="404494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4" name="rect 54"/>
          <p:cNvSpPr/>
          <p:nvPr/>
        </p:nvSpPr>
        <p:spPr>
          <a:xfrm>
            <a:off x="1303045" y="683895"/>
            <a:ext cx="370205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6" name="rect 56"/>
          <p:cNvSpPr/>
          <p:nvPr/>
        </p:nvSpPr>
        <p:spPr>
          <a:xfrm>
            <a:off x="2043455" y="683895"/>
            <a:ext cx="49529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8" name="rect 58"/>
          <p:cNvSpPr/>
          <p:nvPr/>
        </p:nvSpPr>
        <p:spPr>
          <a:xfrm>
            <a:off x="2092985" y="683895"/>
            <a:ext cx="224154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0" name="rect 60"/>
          <p:cNvSpPr/>
          <p:nvPr/>
        </p:nvSpPr>
        <p:spPr>
          <a:xfrm>
            <a:off x="3182645" y="683895"/>
            <a:ext cx="49529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2" name="rect 62"/>
          <p:cNvSpPr/>
          <p:nvPr/>
        </p:nvSpPr>
        <p:spPr>
          <a:xfrm>
            <a:off x="2395880" y="683895"/>
            <a:ext cx="342900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4" name="rect 64"/>
          <p:cNvSpPr/>
          <p:nvPr/>
        </p:nvSpPr>
        <p:spPr>
          <a:xfrm>
            <a:off x="1715160" y="683895"/>
            <a:ext cx="288925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6" name="rect 66"/>
          <p:cNvSpPr/>
          <p:nvPr/>
        </p:nvSpPr>
        <p:spPr>
          <a:xfrm>
            <a:off x="1883435" y="1868170"/>
            <a:ext cx="288925" cy="14668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8" name="rect 68"/>
          <p:cNvSpPr/>
          <p:nvPr/>
        </p:nvSpPr>
        <p:spPr>
          <a:xfrm>
            <a:off x="2213000" y="1868170"/>
            <a:ext cx="50800" cy="14668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0" name="rect 70"/>
          <p:cNvSpPr/>
          <p:nvPr/>
        </p:nvSpPr>
        <p:spPr>
          <a:xfrm>
            <a:off x="2263800" y="1868170"/>
            <a:ext cx="224154" cy="14668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2" name="rect 72"/>
          <p:cNvSpPr/>
          <p:nvPr/>
        </p:nvSpPr>
        <p:spPr>
          <a:xfrm>
            <a:off x="2569235" y="1868170"/>
            <a:ext cx="342900" cy="14668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4" name="rect 74"/>
          <p:cNvSpPr/>
          <p:nvPr/>
        </p:nvSpPr>
        <p:spPr>
          <a:xfrm>
            <a:off x="3374415" y="1868170"/>
            <a:ext cx="50800" cy="14668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6" name="rect 76"/>
          <p:cNvSpPr/>
          <p:nvPr/>
        </p:nvSpPr>
        <p:spPr>
          <a:xfrm>
            <a:off x="2952775" y="1868170"/>
            <a:ext cx="421639" cy="14668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8" name="rect 78"/>
          <p:cNvSpPr/>
          <p:nvPr/>
        </p:nvSpPr>
        <p:spPr>
          <a:xfrm>
            <a:off x="1303045" y="1868170"/>
            <a:ext cx="537209" cy="14668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0" name="rect 80"/>
          <p:cNvSpPr/>
          <p:nvPr/>
        </p:nvSpPr>
        <p:spPr>
          <a:xfrm>
            <a:off x="1357655" y="4411344"/>
            <a:ext cx="207644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2" name="rect 82"/>
          <p:cNvSpPr/>
          <p:nvPr/>
        </p:nvSpPr>
        <p:spPr>
          <a:xfrm>
            <a:off x="1565300" y="4411344"/>
            <a:ext cx="52069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4" name="rect 84"/>
          <p:cNvSpPr/>
          <p:nvPr/>
        </p:nvSpPr>
        <p:spPr>
          <a:xfrm>
            <a:off x="1617370" y="4411344"/>
            <a:ext cx="175895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6" name="rect 86"/>
          <p:cNvSpPr/>
          <p:nvPr/>
        </p:nvSpPr>
        <p:spPr>
          <a:xfrm>
            <a:off x="1877720" y="4411344"/>
            <a:ext cx="288925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8" name="rect 88"/>
          <p:cNvSpPr/>
          <p:nvPr/>
        </p:nvSpPr>
        <p:spPr>
          <a:xfrm>
            <a:off x="1494815" y="3106420"/>
            <a:ext cx="70485" cy="13906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0" name="rect 90"/>
          <p:cNvSpPr/>
          <p:nvPr/>
        </p:nvSpPr>
        <p:spPr>
          <a:xfrm>
            <a:off x="1299235" y="3106420"/>
            <a:ext cx="195580" cy="13906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2" name="rect 92"/>
          <p:cNvSpPr/>
          <p:nvPr/>
        </p:nvSpPr>
        <p:spPr>
          <a:xfrm>
            <a:off x="1565300" y="3106420"/>
            <a:ext cx="173989" cy="13906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4" name="rect 94"/>
          <p:cNvSpPr/>
          <p:nvPr/>
        </p:nvSpPr>
        <p:spPr>
          <a:xfrm>
            <a:off x="2109495" y="3106420"/>
            <a:ext cx="273050" cy="13906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6" name="rect 96"/>
          <p:cNvSpPr/>
          <p:nvPr/>
        </p:nvSpPr>
        <p:spPr>
          <a:xfrm>
            <a:off x="1799615" y="3106420"/>
            <a:ext cx="249554" cy="13906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98" name="table 98"/>
          <p:cNvGraphicFramePr>
            <a:graphicFrameLocks noGrp="1"/>
          </p:cNvGraphicFramePr>
          <p:nvPr/>
        </p:nvGraphicFramePr>
        <p:xfrm>
          <a:off x="304800" y="615315"/>
          <a:ext cx="4027170" cy="5782310"/>
        </p:xfrm>
        <a:graphic>
          <a:graphicData uri="http://schemas.openxmlformats.org/drawingml/2006/table">
            <a:tbl>
              <a:tblPr/>
              <a:tblGrid>
                <a:gridCol w="955675"/>
                <a:gridCol w="1403350"/>
                <a:gridCol w="1668145"/>
              </a:tblGrid>
              <a:tr h="2381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ts val="1215"/>
                        </a:lnSpc>
                        <a:spcBef>
                          <a:spcPts val="0"/>
                        </a:spcBef>
                      </a:pP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Default</a:t>
                      </a:r>
                      <a:r>
                        <a:rPr sz="900" b="1" kern="0" spc="13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mode</a:t>
                      </a:r>
                      <a:r>
                        <a:rPr sz="900" b="1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(</a:t>
                      </a:r>
                      <a:r>
                        <a:rPr sz="900" b="1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Lo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</a:t>
                      </a:r>
                      <a:r>
                        <a:rPr lang="en-US"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k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button</a:t>
                      </a:r>
                      <a:r>
                        <a:rPr lang="en-US"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enab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led)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53340" algn="l" rtl="0" eaLnBrk="0">
                        <a:lnSpc>
                          <a:spcPts val="1095"/>
                        </a:lnSpc>
                        <a:spcBef>
                          <a:spcPts val="295"/>
                        </a:spcBef>
                      </a:pPr>
                      <a:r>
                        <a:rPr sz="900" kern="0" spc="-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Press</a:t>
                      </a:r>
                      <a:r>
                        <a:rPr sz="900" kern="0" spc="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   </a:t>
                      </a:r>
                      <a:r>
                        <a:rPr sz="900" kern="0" spc="-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to</a:t>
                      </a:r>
                      <a:r>
                        <a:rPr sz="900" kern="0" spc="18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lock</a:t>
                      </a:r>
                      <a:r>
                        <a:rPr sz="900" kern="0" spc="1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7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remote,  press        to  unlock</a:t>
                      </a:r>
                      <a:r>
                        <a:rPr sz="900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49530" algn="l" rtl="0" eaLnBrk="0">
                        <a:lnSpc>
                          <a:spcPts val="1030"/>
                        </a:lnSpc>
                        <a:spcBef>
                          <a:spcPts val="270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Pairing:</a:t>
                      </a:r>
                      <a:endParaRPr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39370" algn="l" rtl="0" eaLnBrk="0">
                        <a:lnSpc>
                          <a:spcPts val="1140"/>
                        </a:lnSpc>
                        <a:spcBef>
                          <a:spcPts val="13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</a:t>
                      </a:r>
                      <a:r>
                        <a:rPr sz="9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②</a:t>
                      </a:r>
                      <a:r>
                        <a:rPr sz="9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are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at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OFF.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Ho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ld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down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STUDY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50800" algn="l" rtl="0" eaLnBrk="0">
                        <a:lnSpc>
                          <a:spcPct val="114000"/>
                        </a:lnSpc>
                        <a:spcBef>
                          <a:spcPts val="15"/>
                        </a:spcBef>
                        <a:tabLst>
                          <a:tab pos="427990" algn="l"/>
                        </a:tabLst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button  until  a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beep,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then   hold  down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any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button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am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ong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	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remote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,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release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it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against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beep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,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    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pairing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procedure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complete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50800" algn="l" rtl="0" eaLnBrk="0">
                        <a:lnSpc>
                          <a:spcPts val="1215"/>
                        </a:lnSpc>
                        <a:spcBef>
                          <a:spcPts val="435"/>
                        </a:spcBef>
                      </a:pP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Pedest</a:t>
                      </a: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rian</a:t>
                      </a:r>
                      <a:r>
                        <a:rPr sz="900" b="1" kern="0" spc="13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mode</a:t>
                      </a:r>
                      <a:r>
                        <a:rPr sz="900" b="1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(</a:t>
                      </a:r>
                      <a:r>
                        <a:rPr sz="9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Loc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k   button</a:t>
                      </a:r>
                      <a:r>
                        <a:rPr sz="900" b="1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di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sabled)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53340" algn="l" rtl="0" eaLnBrk="0">
                        <a:lnSpc>
                          <a:spcPct val="98000"/>
                        </a:lnSpc>
                        <a:spcBef>
                          <a:spcPts val="120"/>
                        </a:spcBef>
                      </a:pPr>
                      <a:r>
                        <a:rPr sz="900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Press         t</a:t>
                      </a:r>
                      <a:r>
                        <a:rPr sz="900" kern="0" spc="-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  operate  the  gate  in  pedestrian  mode.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49530" algn="l" rtl="0" eaLnBrk="0">
                        <a:lnSpc>
                          <a:spcPts val="975"/>
                        </a:lnSpc>
                        <a:spcBef>
                          <a:spcPts val="375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Pairing:</a:t>
                      </a:r>
                      <a:endParaRPr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48260" indent="-8255" algn="l" rtl="0" eaLnBrk="0">
                        <a:lnSpc>
                          <a:spcPct val="114000"/>
                        </a:lnSpc>
                        <a:spcBef>
                          <a:spcPts val="12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at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OFF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②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at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Hold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down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STUDY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button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until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beep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,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then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hold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down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button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 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remote,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release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it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against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beep,  the  pairing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pro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cedure   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complete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79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" algn="l" rtl="0" eaLnBrk="0">
                        <a:lnSpc>
                          <a:spcPts val="1150"/>
                        </a:lnSpc>
                      </a:pP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One-</a:t>
                      </a:r>
                      <a:r>
                        <a:rPr sz="900" b="1" kern="0" spc="14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Key</a:t>
                      </a:r>
                      <a:r>
                        <a:rPr sz="9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circle</a:t>
                      </a:r>
                      <a:r>
                        <a:rPr sz="9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mode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55880" indent="-5080" algn="l" rtl="0" eaLnBrk="0">
                        <a:lnSpc>
                          <a:spcPct val="118000"/>
                        </a:lnSpc>
                        <a:spcBef>
                          <a:spcPts val="6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specific  button  pressed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while  pairing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  but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ton      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to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operate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gate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in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circle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OPEN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-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STOP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-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Close.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algn="l" rtl="0" eaLnBrk="0">
                        <a:lnSpc>
                          <a:spcPts val="1110"/>
                        </a:lnSpc>
                      </a:pPr>
                      <a:r>
                        <a:rPr sz="9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One-key   </a:t>
                      </a: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mode</a:t>
                      </a:r>
                      <a:endParaRPr sz="900" b="1" kern="0" spc="20" dirty="0">
                        <a:solidFill>
                          <a:srgbClr val="FFFFFF">
                            <a:alpha val="100000"/>
                          </a:srgbClr>
                        </a:solidFill>
                        <a:highlight>
                          <a:srgbClr val="000000"/>
                        </a:highlight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38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675" algn="l" rtl="0" eaLnBrk="0">
                        <a:lnSpc>
                          <a:spcPts val="111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(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1) Turn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①  to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9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3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675" algn="l" rtl="0" eaLnBrk="0">
                        <a:lnSpc>
                          <a:spcPts val="1205"/>
                        </a:lnSpc>
                      </a:pP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(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2</a:t>
                      </a:r>
                      <a:r>
                        <a:rPr sz="9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)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Press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STUDY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button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control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board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,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press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hold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6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1595" algn="l" rtl="0" eaLnBrk="0">
                        <a:lnSpc>
                          <a:spcPct val="88000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any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key which you want to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set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it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as the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key to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open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and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82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4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960" algn="l" rtl="0" eaLnBrk="0">
                        <a:lnSpc>
                          <a:spcPts val="1205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close the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gate to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pair the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remote.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66675" algn="l" rtl="0" eaLnBrk="0">
                        <a:lnSpc>
                          <a:spcPts val="1205"/>
                        </a:lnSpc>
                      </a:pP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(3)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After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that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please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keep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dip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switch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①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304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165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 algn="l" rtl="0" eaLnBrk="0">
                        <a:lnSpc>
                          <a:spcPts val="1135"/>
                        </a:lnSpc>
                      </a:pP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*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After</a:t>
                      </a:r>
                      <a:r>
                        <a:rPr sz="9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setting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,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other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switches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set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before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can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be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turned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 algn="l" rtl="0" eaLnBrk="0">
                        <a:lnSpc>
                          <a:spcPts val="1205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back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40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310" algn="l" rtl="0" eaLnBrk="0">
                        <a:lnSpc>
                          <a:spcPts val="1215"/>
                        </a:lnSpc>
                        <a:spcBef>
                          <a:spcPts val="5"/>
                        </a:spcBef>
                      </a:pP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Delete</a:t>
                      </a:r>
                      <a:r>
                        <a:rPr sz="900" b="1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all</a:t>
                      </a:r>
                      <a:r>
                        <a:rPr sz="900" b="1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paired</a:t>
                      </a:r>
                      <a:r>
                        <a:rPr sz="900" b="1" kern="0" spc="16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rem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otes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60679">
                <a:tc vMerge="1"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485" algn="l" rtl="0" eaLnBrk="0">
                        <a:lnSpc>
                          <a:spcPts val="1205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Hold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down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STUDY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button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for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about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7s,  release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it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61595" algn="l" rtl="0" eaLnBrk="0">
                        <a:lnSpc>
                          <a:spcPts val="1205"/>
                        </a:lnSpc>
                        <a:spcBef>
                          <a:spcPts val="10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against</a:t>
                      </a:r>
                      <a:r>
                        <a:rPr sz="9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3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continuous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beeps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to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delete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all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paired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remotes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0" name="path 100"/>
          <p:cNvSpPr/>
          <p:nvPr/>
        </p:nvSpPr>
        <p:spPr>
          <a:xfrm>
            <a:off x="2190900" y="5837554"/>
            <a:ext cx="46354" cy="146684"/>
          </a:xfrm>
          <a:custGeom>
            <a:avLst/>
            <a:gdLst/>
            <a:ahLst/>
            <a:cxnLst/>
            <a:rect l="0" t="0" r="0" b="0"/>
            <a:pathLst>
              <a:path w="72" h="230">
                <a:moveTo>
                  <a:pt x="0" y="0"/>
                </a:moveTo>
                <a:lnTo>
                  <a:pt x="72" y="0"/>
                </a:lnTo>
                <a:lnTo>
                  <a:pt x="72" y="230"/>
                </a:lnTo>
                <a:lnTo>
                  <a:pt x="0" y="2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2" name="path 102"/>
          <p:cNvSpPr/>
          <p:nvPr/>
        </p:nvSpPr>
        <p:spPr>
          <a:xfrm>
            <a:off x="1827613" y="5837554"/>
            <a:ext cx="46354" cy="146684"/>
          </a:xfrm>
          <a:custGeom>
            <a:avLst/>
            <a:gdLst/>
            <a:ahLst/>
            <a:cxnLst/>
            <a:rect l="0" t="0" r="0" b="0"/>
            <a:pathLst>
              <a:path w="72" h="230">
                <a:moveTo>
                  <a:pt x="0" y="0"/>
                </a:moveTo>
                <a:lnTo>
                  <a:pt x="72" y="0"/>
                </a:lnTo>
                <a:lnTo>
                  <a:pt x="72" y="230"/>
                </a:lnTo>
                <a:lnTo>
                  <a:pt x="0" y="2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4" name="path 104"/>
          <p:cNvSpPr/>
          <p:nvPr/>
        </p:nvSpPr>
        <p:spPr>
          <a:xfrm>
            <a:off x="1657787" y="5837554"/>
            <a:ext cx="46989" cy="146684"/>
          </a:xfrm>
          <a:custGeom>
            <a:avLst/>
            <a:gdLst/>
            <a:ahLst/>
            <a:cxnLst/>
            <a:rect l="0" t="0" r="0" b="0"/>
            <a:pathLst>
              <a:path w="73" h="230">
                <a:moveTo>
                  <a:pt x="0" y="0"/>
                </a:moveTo>
                <a:lnTo>
                  <a:pt x="73" y="0"/>
                </a:lnTo>
                <a:lnTo>
                  <a:pt x="73" y="230"/>
                </a:lnTo>
                <a:lnTo>
                  <a:pt x="0" y="2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6" name="path 106"/>
          <p:cNvSpPr/>
          <p:nvPr/>
        </p:nvSpPr>
        <p:spPr>
          <a:xfrm>
            <a:off x="1789361" y="4411213"/>
            <a:ext cx="84455" cy="134509"/>
          </a:xfrm>
          <a:custGeom>
            <a:avLst/>
            <a:gdLst/>
            <a:ahLst/>
            <a:cxnLst/>
            <a:rect l="0" t="0" r="0" b="0"/>
            <a:pathLst>
              <a:path w="133" h="211">
                <a:moveTo>
                  <a:pt x="0" y="0"/>
                </a:moveTo>
                <a:lnTo>
                  <a:pt x="67" y="0"/>
                </a:lnTo>
                <a:lnTo>
                  <a:pt x="67" y="211"/>
                </a:lnTo>
                <a:lnTo>
                  <a:pt x="0" y="211"/>
                </a:lnTo>
                <a:lnTo>
                  <a:pt x="0" y="0"/>
                </a:lnTo>
                <a:close/>
              </a:path>
              <a:path w="133" h="211">
                <a:moveTo>
                  <a:pt x="67" y="0"/>
                </a:moveTo>
                <a:lnTo>
                  <a:pt x="133" y="0"/>
                </a:lnTo>
                <a:lnTo>
                  <a:pt x="133" y="211"/>
                </a:lnTo>
                <a:lnTo>
                  <a:pt x="67" y="211"/>
                </a:lnTo>
                <a:lnTo>
                  <a:pt x="67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8" name="path 108"/>
          <p:cNvSpPr/>
          <p:nvPr/>
        </p:nvSpPr>
        <p:spPr>
          <a:xfrm>
            <a:off x="1315745" y="4411213"/>
            <a:ext cx="41910" cy="134509"/>
          </a:xfrm>
          <a:custGeom>
            <a:avLst/>
            <a:gdLst/>
            <a:ahLst/>
            <a:cxnLst/>
            <a:rect l="0" t="0" r="0" b="0"/>
            <a:pathLst>
              <a:path w="66" h="211">
                <a:moveTo>
                  <a:pt x="0" y="0"/>
                </a:moveTo>
                <a:lnTo>
                  <a:pt x="66" y="0"/>
                </a:lnTo>
                <a:lnTo>
                  <a:pt x="66" y="211"/>
                </a:lnTo>
                <a:lnTo>
                  <a:pt x="0" y="2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0" name="path 110"/>
          <p:cNvSpPr/>
          <p:nvPr/>
        </p:nvSpPr>
        <p:spPr>
          <a:xfrm>
            <a:off x="2049106" y="3106420"/>
            <a:ext cx="60325" cy="139064"/>
          </a:xfrm>
          <a:custGeom>
            <a:avLst/>
            <a:gdLst/>
            <a:ahLst/>
            <a:cxnLst/>
            <a:rect l="0" t="0" r="0" b="0"/>
            <a:pathLst>
              <a:path w="95" h="218">
                <a:moveTo>
                  <a:pt x="0" y="0"/>
                </a:moveTo>
                <a:lnTo>
                  <a:pt x="95" y="0"/>
                </a:lnTo>
                <a:lnTo>
                  <a:pt x="95" y="218"/>
                </a:lnTo>
                <a:lnTo>
                  <a:pt x="0" y="2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2" name="path 112"/>
          <p:cNvSpPr/>
          <p:nvPr/>
        </p:nvSpPr>
        <p:spPr>
          <a:xfrm>
            <a:off x="1745437" y="3106420"/>
            <a:ext cx="60325" cy="139064"/>
          </a:xfrm>
          <a:custGeom>
            <a:avLst/>
            <a:gdLst/>
            <a:ahLst/>
            <a:cxnLst/>
            <a:rect l="0" t="0" r="0" b="0"/>
            <a:pathLst>
              <a:path w="95" h="218">
                <a:moveTo>
                  <a:pt x="0" y="0"/>
                </a:moveTo>
                <a:lnTo>
                  <a:pt x="95" y="0"/>
                </a:lnTo>
                <a:lnTo>
                  <a:pt x="95" y="218"/>
                </a:lnTo>
                <a:lnTo>
                  <a:pt x="0" y="2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4" name="path 114"/>
          <p:cNvSpPr/>
          <p:nvPr/>
        </p:nvSpPr>
        <p:spPr>
          <a:xfrm>
            <a:off x="3372428" y="2548128"/>
            <a:ext cx="89916" cy="88391"/>
          </a:xfrm>
          <a:custGeom>
            <a:avLst/>
            <a:gdLst/>
            <a:ahLst/>
            <a:cxnLst/>
            <a:rect l="0" t="0" r="0" b="0"/>
            <a:pathLst>
              <a:path w="141" h="139">
                <a:moveTo>
                  <a:pt x="0" y="0"/>
                </a:moveTo>
                <a:lnTo>
                  <a:pt x="0" y="139"/>
                </a:lnTo>
                <a:lnTo>
                  <a:pt x="141" y="139"/>
                </a:lnTo>
                <a:lnTo>
                  <a:pt x="141" y="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16" name="picture 1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4683" y="2055791"/>
            <a:ext cx="135636" cy="161352"/>
          </a:xfrm>
          <a:prstGeom prst="rect">
            <a:avLst/>
          </a:prstGeom>
        </p:spPr>
      </p:pic>
      <p:sp>
        <p:nvSpPr>
          <p:cNvPr id="118" name="path 118"/>
          <p:cNvSpPr/>
          <p:nvPr/>
        </p:nvSpPr>
        <p:spPr>
          <a:xfrm>
            <a:off x="2917585" y="1868170"/>
            <a:ext cx="40639" cy="146685"/>
          </a:xfrm>
          <a:custGeom>
            <a:avLst/>
            <a:gdLst/>
            <a:ahLst/>
            <a:cxnLst/>
            <a:rect l="0" t="0" r="0" b="0"/>
            <a:pathLst>
              <a:path w="63" h="231">
                <a:moveTo>
                  <a:pt x="0" y="0"/>
                </a:moveTo>
                <a:lnTo>
                  <a:pt x="63" y="0"/>
                </a:lnTo>
                <a:lnTo>
                  <a:pt x="63" y="231"/>
                </a:lnTo>
                <a:lnTo>
                  <a:pt x="0" y="2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0" name="path 120"/>
          <p:cNvSpPr/>
          <p:nvPr/>
        </p:nvSpPr>
        <p:spPr>
          <a:xfrm>
            <a:off x="2501312" y="1868170"/>
            <a:ext cx="81280" cy="146685"/>
          </a:xfrm>
          <a:custGeom>
            <a:avLst/>
            <a:gdLst/>
            <a:ahLst/>
            <a:cxnLst/>
            <a:rect l="0" t="0" r="0" b="0"/>
            <a:pathLst>
              <a:path w="128" h="231">
                <a:moveTo>
                  <a:pt x="0" y="0"/>
                </a:moveTo>
                <a:lnTo>
                  <a:pt x="63" y="0"/>
                </a:lnTo>
                <a:lnTo>
                  <a:pt x="63" y="231"/>
                </a:lnTo>
                <a:lnTo>
                  <a:pt x="0" y="231"/>
                </a:lnTo>
                <a:lnTo>
                  <a:pt x="0" y="0"/>
                </a:lnTo>
                <a:close/>
              </a:path>
              <a:path w="128" h="231">
                <a:moveTo>
                  <a:pt x="64" y="0"/>
                </a:moveTo>
                <a:lnTo>
                  <a:pt x="128" y="0"/>
                </a:lnTo>
                <a:lnTo>
                  <a:pt x="128" y="231"/>
                </a:lnTo>
                <a:lnTo>
                  <a:pt x="64" y="231"/>
                </a:lnTo>
                <a:lnTo>
                  <a:pt x="64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2" name="path 122"/>
          <p:cNvSpPr/>
          <p:nvPr/>
        </p:nvSpPr>
        <p:spPr>
          <a:xfrm>
            <a:off x="2178736" y="1868170"/>
            <a:ext cx="40639" cy="146685"/>
          </a:xfrm>
          <a:custGeom>
            <a:avLst/>
            <a:gdLst/>
            <a:ahLst/>
            <a:cxnLst/>
            <a:rect l="0" t="0" r="0" b="0"/>
            <a:pathLst>
              <a:path w="63" h="231">
                <a:moveTo>
                  <a:pt x="0" y="0"/>
                </a:moveTo>
                <a:lnTo>
                  <a:pt x="63" y="0"/>
                </a:lnTo>
                <a:lnTo>
                  <a:pt x="63" y="231"/>
                </a:lnTo>
                <a:lnTo>
                  <a:pt x="0" y="2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4" name="path 124"/>
          <p:cNvSpPr/>
          <p:nvPr/>
        </p:nvSpPr>
        <p:spPr>
          <a:xfrm>
            <a:off x="1849970" y="1868170"/>
            <a:ext cx="43179" cy="146685"/>
          </a:xfrm>
          <a:custGeom>
            <a:avLst/>
            <a:gdLst/>
            <a:ahLst/>
            <a:cxnLst/>
            <a:rect l="0" t="0" r="0" b="0"/>
            <a:pathLst>
              <a:path w="67" h="231">
                <a:moveTo>
                  <a:pt x="0" y="0"/>
                </a:moveTo>
                <a:lnTo>
                  <a:pt x="67" y="0"/>
                </a:lnTo>
                <a:lnTo>
                  <a:pt x="67" y="231"/>
                </a:lnTo>
                <a:lnTo>
                  <a:pt x="0" y="2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26" name="picture 1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92351" y="1540764"/>
            <a:ext cx="396239" cy="92964"/>
          </a:xfrm>
          <a:prstGeom prst="rect">
            <a:avLst/>
          </a:prstGeom>
        </p:spPr>
      </p:pic>
      <p:sp>
        <p:nvSpPr>
          <p:cNvPr id="128" name="path 128"/>
          <p:cNvSpPr/>
          <p:nvPr/>
        </p:nvSpPr>
        <p:spPr>
          <a:xfrm>
            <a:off x="3002522" y="930357"/>
            <a:ext cx="89916" cy="84909"/>
          </a:xfrm>
          <a:custGeom>
            <a:avLst/>
            <a:gdLst/>
            <a:ahLst/>
            <a:cxnLst/>
            <a:rect l="0" t="0" r="0" b="0"/>
            <a:pathLst>
              <a:path w="141" h="133">
                <a:moveTo>
                  <a:pt x="0" y="0"/>
                </a:moveTo>
                <a:lnTo>
                  <a:pt x="0" y="133"/>
                </a:lnTo>
                <a:lnTo>
                  <a:pt x="141" y="133"/>
                </a:lnTo>
                <a:lnTo>
                  <a:pt x="141" y="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30" name="picture 1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67665" y="880583"/>
            <a:ext cx="135635" cy="166890"/>
          </a:xfrm>
          <a:prstGeom prst="rect">
            <a:avLst/>
          </a:prstGeom>
        </p:spPr>
      </p:pic>
      <p:sp>
        <p:nvSpPr>
          <p:cNvPr id="134" name="path 134"/>
          <p:cNvSpPr/>
          <p:nvPr/>
        </p:nvSpPr>
        <p:spPr>
          <a:xfrm>
            <a:off x="2330053" y="683895"/>
            <a:ext cx="78740" cy="146684"/>
          </a:xfrm>
          <a:custGeom>
            <a:avLst/>
            <a:gdLst/>
            <a:ahLst/>
            <a:cxnLst/>
            <a:rect l="0" t="0" r="0" b="0"/>
            <a:pathLst>
              <a:path w="124" h="230">
                <a:moveTo>
                  <a:pt x="0" y="0"/>
                </a:moveTo>
                <a:lnTo>
                  <a:pt x="62" y="0"/>
                </a:lnTo>
                <a:lnTo>
                  <a:pt x="62" y="230"/>
                </a:lnTo>
                <a:lnTo>
                  <a:pt x="0" y="230"/>
                </a:lnTo>
                <a:lnTo>
                  <a:pt x="0" y="0"/>
                </a:lnTo>
                <a:close/>
              </a:path>
              <a:path w="124" h="230">
                <a:moveTo>
                  <a:pt x="62" y="0"/>
                </a:moveTo>
                <a:lnTo>
                  <a:pt x="124" y="0"/>
                </a:lnTo>
                <a:lnTo>
                  <a:pt x="124" y="230"/>
                </a:lnTo>
                <a:lnTo>
                  <a:pt x="62" y="230"/>
                </a:lnTo>
                <a:lnTo>
                  <a:pt x="62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6" name="path 136"/>
          <p:cNvSpPr/>
          <p:nvPr/>
        </p:nvSpPr>
        <p:spPr>
          <a:xfrm>
            <a:off x="2012315" y="683895"/>
            <a:ext cx="39370" cy="146684"/>
          </a:xfrm>
          <a:custGeom>
            <a:avLst/>
            <a:gdLst/>
            <a:ahLst/>
            <a:cxnLst/>
            <a:rect l="0" t="0" r="0" b="0"/>
            <a:pathLst>
              <a:path w="62" h="230">
                <a:moveTo>
                  <a:pt x="0" y="0"/>
                </a:moveTo>
                <a:lnTo>
                  <a:pt x="62" y="0"/>
                </a:lnTo>
                <a:lnTo>
                  <a:pt x="62" y="230"/>
                </a:lnTo>
                <a:lnTo>
                  <a:pt x="0" y="2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8" name="path 138"/>
          <p:cNvSpPr/>
          <p:nvPr/>
        </p:nvSpPr>
        <p:spPr>
          <a:xfrm>
            <a:off x="1683337" y="683895"/>
            <a:ext cx="41910" cy="146684"/>
          </a:xfrm>
          <a:custGeom>
            <a:avLst/>
            <a:gdLst/>
            <a:ahLst/>
            <a:cxnLst/>
            <a:rect l="0" t="0" r="0" b="0"/>
            <a:pathLst>
              <a:path w="66" h="230">
                <a:moveTo>
                  <a:pt x="0" y="0"/>
                </a:moveTo>
                <a:lnTo>
                  <a:pt x="66" y="0"/>
                </a:lnTo>
                <a:lnTo>
                  <a:pt x="66" y="230"/>
                </a:lnTo>
                <a:lnTo>
                  <a:pt x="0" y="2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40" name="picture 1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693920" y="559308"/>
            <a:ext cx="4262627" cy="2773679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693920" y="3813047"/>
            <a:ext cx="4262627" cy="2630424"/>
          </a:xfrm>
          <a:prstGeom prst="rect">
            <a:avLst/>
          </a:prstGeom>
        </p:spPr>
      </p:pic>
      <p:graphicFrame>
        <p:nvGraphicFramePr>
          <p:cNvPr id="144" name="table 144"/>
          <p:cNvGraphicFramePr>
            <a:graphicFrameLocks noGrp="1"/>
          </p:cNvGraphicFramePr>
          <p:nvPr/>
        </p:nvGraphicFramePr>
        <p:xfrm>
          <a:off x="4787900" y="605790"/>
          <a:ext cx="4094480" cy="2557145"/>
        </p:xfrm>
        <a:graphic>
          <a:graphicData uri="http://schemas.openxmlformats.org/drawingml/2006/table">
            <a:tbl>
              <a:tblPr/>
              <a:tblGrid>
                <a:gridCol w="1008380"/>
                <a:gridCol w="3086100"/>
              </a:tblGrid>
              <a:tr h="577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4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0645" indent="8890" algn="l" rtl="0" eaLnBrk="0">
                        <a:lnSpc>
                          <a:spcPct val="118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Make</a:t>
                      </a:r>
                      <a:r>
                        <a:rPr sz="9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sure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gate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completely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closed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(</a:t>
                      </a:r>
                      <a:r>
                        <a:rPr sz="9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CLOSED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   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end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stop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triggered)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9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725" algn="l" rtl="0" eaLnBrk="0">
                        <a:lnSpc>
                          <a:spcPts val="1140"/>
                        </a:lnSpc>
                        <a:spcBef>
                          <a:spcPts val="0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(</a:t>
                      </a:r>
                      <a:r>
                        <a:rPr sz="9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</a:t>
                      </a:r>
                      <a:r>
                        <a:rPr sz="9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)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Turn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only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turn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③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⑥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to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74295" indent="11430" algn="l" rtl="0" eaLnBrk="0">
                        <a:lnSpc>
                          <a:spcPct val="111000"/>
                        </a:lnSpc>
                        <a:spcBef>
                          <a:spcPts val="65"/>
                        </a:spcBef>
                      </a:pP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(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2</a:t>
                      </a:r>
                      <a:r>
                        <a:rPr sz="9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)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Each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press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ONE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gains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1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second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to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countdown   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timer,  press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as  many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times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as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you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wish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85090" indent="-7620" algn="l" rtl="0" eaLnBrk="0">
                        <a:lnSpc>
                          <a:spcPct val="116000"/>
                        </a:lnSpc>
                        <a:spcBef>
                          <a:spcPts val="1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coundown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time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in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second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to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be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Up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to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250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can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be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set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( 3 )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Turn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⑥</a:t>
                      </a:r>
                      <a:r>
                        <a:rPr sz="800" kern="0" spc="3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to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OFF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after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setting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leave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③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</a:t>
                      </a:r>
                      <a:endParaRPr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88900" algn="l" rtl="0" eaLnBrk="0">
                        <a:lnSpc>
                          <a:spcPct val="128000"/>
                        </a:lnSpc>
                        <a:spcBef>
                          <a:spcPts val="3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*  After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setting,  other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switches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set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before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can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be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turned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back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73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ct val="11100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Countdown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starts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ONLY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gate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fully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open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(</a:t>
                      </a:r>
                      <a:r>
                        <a:rPr sz="9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 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OPEN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end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st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op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triggered)</a:t>
                      </a: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  The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gate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will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automatically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   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close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afte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countdown   </a:t>
                      </a:r>
                      <a:r>
                        <a:rPr sz="1400" kern="0" spc="1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runs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out.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46" name="textbox 146"/>
          <p:cNvSpPr/>
          <p:nvPr/>
        </p:nvSpPr>
        <p:spPr>
          <a:xfrm>
            <a:off x="5858154" y="3857014"/>
            <a:ext cx="2921000" cy="1264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130" algn="l" rtl="0" eaLnBrk="0">
              <a:lnSpc>
                <a:spcPts val="114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(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1)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Turn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and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to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2700" indent="10795" algn="l" rtl="0" eaLnBrk="0">
              <a:lnSpc>
                <a:spcPct val="115000"/>
              </a:lnSpc>
              <a:spcBef>
                <a:spcPts val="7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(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2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)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Hold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down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ONE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until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gate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starts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running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release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(</a:t>
            </a:r>
            <a:r>
              <a:rPr sz="900" kern="0" spc="-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3</a:t>
            </a:r>
            <a:r>
              <a:rPr sz="900" kern="0" spc="-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)  Wait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until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gate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finishes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running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full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travel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from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CLOSED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en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stop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to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OPEN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end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stop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with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2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5875" algn="l" rtl="0" eaLnBrk="0">
              <a:lnSpc>
                <a:spcPts val="1205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continuous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beeps.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3495" algn="l" rtl="0" eaLnBrk="0">
              <a:lnSpc>
                <a:spcPts val="1080"/>
              </a:lnSpc>
              <a:spcBef>
                <a:spcPts val="5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( 4 )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Turn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</a:t>
            </a:r>
            <a:r>
              <a:rPr sz="800" kern="0" spc="4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to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OFF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after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setting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and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leave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endParaRPr sz="8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8415" indent="6350" algn="l" rtl="0" eaLnBrk="0">
              <a:lnSpc>
                <a:spcPct val="118000"/>
              </a:lnSpc>
              <a:spcBef>
                <a:spcPts val="6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*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After  setting,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  motor  runs  with  the  soft  start  &amp;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stop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effect.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48" name="textbox 148"/>
          <p:cNvSpPr/>
          <p:nvPr/>
        </p:nvSpPr>
        <p:spPr>
          <a:xfrm>
            <a:off x="5862574" y="5752852"/>
            <a:ext cx="2828925" cy="5092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0795" algn="l" rtl="0" eaLnBrk="0">
              <a:lnSpc>
                <a:spcPct val="11700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Rotate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MT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knob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clockwise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to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gain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speed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of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soft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stop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sector,  rotate  it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anti-</a:t>
            </a:r>
            <a:r>
              <a:rPr sz="900" kern="0" spc="-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clockwise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to  reduce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speed.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150" name="picture 1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608575" y="3863340"/>
            <a:ext cx="1136904" cy="859535"/>
          </a:xfrm>
          <a:prstGeom prst="rect">
            <a:avLst/>
          </a:prstGeom>
        </p:spPr>
      </p:pic>
      <p:pic>
        <p:nvPicPr>
          <p:cNvPr id="152" name="picture 1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866132" y="4818888"/>
            <a:ext cx="883919" cy="448055"/>
          </a:xfrm>
          <a:prstGeom prst="rect">
            <a:avLst/>
          </a:prstGeom>
        </p:spPr>
      </p:pic>
      <p:sp>
        <p:nvSpPr>
          <p:cNvPr id="154" name="textbox 154"/>
          <p:cNvSpPr/>
          <p:nvPr/>
        </p:nvSpPr>
        <p:spPr>
          <a:xfrm>
            <a:off x="4594352" y="4630928"/>
            <a:ext cx="1108710" cy="7645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1460" algn="l" rtl="0" eaLnBrk="0">
              <a:lnSpc>
                <a:spcPts val="520"/>
              </a:lnSpc>
              <a:tabLst>
                <a:tab pos="828675" algn="l"/>
              </a:tabLst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56" name="picture 1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607052" y="4643628"/>
            <a:ext cx="239267" cy="739139"/>
          </a:xfrm>
          <a:prstGeom prst="rect">
            <a:avLst/>
          </a:prstGeom>
        </p:spPr>
      </p:pic>
      <p:pic>
        <p:nvPicPr>
          <p:cNvPr id="158" name="picture 15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831079" y="1255776"/>
            <a:ext cx="914400" cy="856488"/>
          </a:xfrm>
          <a:prstGeom prst="rect">
            <a:avLst/>
          </a:prstGeom>
        </p:spPr>
      </p:pic>
      <p:pic>
        <p:nvPicPr>
          <p:cNvPr id="160" name="picture 16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04825" y="1888235"/>
            <a:ext cx="915898" cy="838200"/>
          </a:xfrm>
          <a:prstGeom prst="rect">
            <a:avLst/>
          </a:prstGeom>
        </p:spPr>
      </p:pic>
      <p:pic>
        <p:nvPicPr>
          <p:cNvPr id="162" name="picture 16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610100" y="2037588"/>
            <a:ext cx="222503" cy="135610"/>
          </a:xfrm>
          <a:prstGeom prst="rect">
            <a:avLst/>
          </a:prstGeom>
        </p:spPr>
      </p:pic>
      <p:pic>
        <p:nvPicPr>
          <p:cNvPr id="164" name="picture 16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4607052" y="2034540"/>
            <a:ext cx="1138428" cy="603503"/>
          </a:xfrm>
          <a:prstGeom prst="rect">
            <a:avLst/>
          </a:prstGeom>
        </p:spPr>
      </p:pic>
      <p:sp>
        <p:nvSpPr>
          <p:cNvPr id="166" name="textbox 166"/>
          <p:cNvSpPr/>
          <p:nvPr/>
        </p:nvSpPr>
        <p:spPr>
          <a:xfrm>
            <a:off x="5830763" y="3553459"/>
            <a:ext cx="2014854" cy="2406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8000"/>
              </a:lnSpc>
            </a:pPr>
            <a:r>
              <a:rPr sz="1600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</a:t>
            </a:r>
            <a:r>
              <a:rPr sz="1600" kern="0" spc="-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Distance</a:t>
            </a:r>
            <a:r>
              <a:rPr sz="1600" kern="0" spc="-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Lea</a:t>
            </a:r>
            <a:r>
              <a:rPr sz="1600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rning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68" name="picture 16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306324" y="5791200"/>
            <a:ext cx="914400" cy="391667"/>
          </a:xfrm>
          <a:prstGeom prst="rect">
            <a:avLst/>
          </a:prstGeom>
        </p:spPr>
      </p:pic>
      <p:pic>
        <p:nvPicPr>
          <p:cNvPr id="170" name="picture 17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04800" y="1103376"/>
            <a:ext cx="914400" cy="391667"/>
          </a:xfrm>
          <a:prstGeom prst="rect">
            <a:avLst/>
          </a:prstGeom>
        </p:spPr>
      </p:pic>
      <p:pic>
        <p:nvPicPr>
          <p:cNvPr id="172" name="picture 17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04825" y="4783835"/>
            <a:ext cx="914374" cy="391667"/>
          </a:xfrm>
          <a:prstGeom prst="rect">
            <a:avLst/>
          </a:prstGeom>
        </p:spPr>
      </p:pic>
      <p:pic>
        <p:nvPicPr>
          <p:cNvPr id="174" name="picture 17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4831079" y="5298947"/>
            <a:ext cx="914400" cy="376427"/>
          </a:xfrm>
          <a:prstGeom prst="rect">
            <a:avLst/>
          </a:prstGeom>
        </p:spPr>
      </p:pic>
      <p:pic>
        <p:nvPicPr>
          <p:cNvPr id="176" name="picture 17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4831079" y="5876543"/>
            <a:ext cx="932688" cy="358139"/>
          </a:xfrm>
          <a:prstGeom prst="rect">
            <a:avLst/>
          </a:prstGeom>
        </p:spPr>
      </p:pic>
      <p:pic>
        <p:nvPicPr>
          <p:cNvPr id="178" name="picture 17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4899659" y="688847"/>
            <a:ext cx="740664" cy="448055"/>
          </a:xfrm>
          <a:prstGeom prst="rect">
            <a:avLst/>
          </a:prstGeom>
        </p:spPr>
      </p:pic>
      <p:pic>
        <p:nvPicPr>
          <p:cNvPr id="180" name="picture 18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6035040" y="324611"/>
            <a:ext cx="1522476" cy="217932"/>
          </a:xfrm>
          <a:prstGeom prst="rect">
            <a:avLst/>
          </a:prstGeom>
        </p:spPr>
      </p:pic>
      <p:pic>
        <p:nvPicPr>
          <p:cNvPr id="182" name="picture 18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06324" y="4360164"/>
            <a:ext cx="914400" cy="358139"/>
          </a:xfrm>
          <a:prstGeom prst="rect">
            <a:avLst/>
          </a:prstGeom>
        </p:spPr>
      </p:pic>
      <p:pic>
        <p:nvPicPr>
          <p:cNvPr id="184" name="picture 18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06324" y="5305043"/>
            <a:ext cx="914400" cy="358139"/>
          </a:xfrm>
          <a:prstGeom prst="rect">
            <a:avLst/>
          </a:prstGeom>
        </p:spPr>
      </p:pic>
      <p:pic>
        <p:nvPicPr>
          <p:cNvPr id="186" name="picture 18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304825" y="667511"/>
            <a:ext cx="914374" cy="358140"/>
          </a:xfrm>
          <a:prstGeom prst="rect">
            <a:avLst/>
          </a:prstGeom>
        </p:spPr>
      </p:pic>
      <p:pic>
        <p:nvPicPr>
          <p:cNvPr id="188" name="picture 188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304825" y="3060191"/>
            <a:ext cx="914374" cy="35814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5077967" y="2828544"/>
            <a:ext cx="646176" cy="448055"/>
            <a:chOff x="0" y="0"/>
            <a:chExt cx="646176" cy="448055"/>
          </a:xfrm>
        </p:grpSpPr>
        <p:pic>
          <p:nvPicPr>
            <p:cNvPr id="190" name="picture 190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 rot="21600000">
              <a:off x="0" y="0"/>
              <a:ext cx="646176" cy="448055"/>
            </a:xfrm>
            <a:prstGeom prst="rect">
              <a:avLst/>
            </a:prstGeom>
          </p:spPr>
        </p:pic>
        <p:sp>
          <p:nvSpPr>
            <p:cNvPr id="192" name="textbox 192"/>
            <p:cNvSpPr/>
            <p:nvPr/>
          </p:nvSpPr>
          <p:spPr>
            <a:xfrm>
              <a:off x="-12700" y="-12700"/>
              <a:ext cx="671830" cy="4972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76225" indent="-10795" algn="l" rtl="0" eaLnBrk="0">
                <a:lnSpc>
                  <a:spcPct val="88000"/>
                </a:lnSpc>
              </a:pP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AUTO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8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CLOSE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94" name="textbox 194"/>
          <p:cNvSpPr/>
          <p:nvPr/>
        </p:nvSpPr>
        <p:spPr>
          <a:xfrm>
            <a:off x="4912867" y="5753189"/>
            <a:ext cx="405765" cy="190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8270" algn="l" rtl="0" eaLnBrk="0">
              <a:lnSpc>
                <a:spcPct val="70000"/>
              </a:lnSpc>
              <a:tabLst>
                <a:tab pos="298450" algn="l"/>
              </a:tabLst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96" name="picture 19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4925567" y="5794247"/>
            <a:ext cx="115823" cy="73152"/>
          </a:xfrm>
          <a:prstGeom prst="rect">
            <a:avLst/>
          </a:prstGeom>
        </p:spPr>
      </p:pic>
      <p:pic>
        <p:nvPicPr>
          <p:cNvPr id="198" name="picture 198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4940166" y="5819754"/>
            <a:ext cx="327419" cy="308810"/>
          </a:xfrm>
          <a:prstGeom prst="rect">
            <a:avLst/>
          </a:prstGeom>
        </p:spPr>
      </p:pic>
      <p:pic>
        <p:nvPicPr>
          <p:cNvPr id="200" name="picture 20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82296" y="5105400"/>
            <a:ext cx="231648" cy="306323"/>
          </a:xfrm>
          <a:prstGeom prst="rect">
            <a:avLst/>
          </a:prstGeom>
        </p:spPr>
      </p:pic>
      <p:pic>
        <p:nvPicPr>
          <p:cNvPr id="202" name="picture 202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83819" y="4645151"/>
            <a:ext cx="231648" cy="306323"/>
          </a:xfrm>
          <a:prstGeom prst="rect">
            <a:avLst/>
          </a:prstGeom>
        </p:spPr>
      </p:pic>
      <p:pic>
        <p:nvPicPr>
          <p:cNvPr id="204" name="picture 204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4608575" y="1575816"/>
            <a:ext cx="231647" cy="304012"/>
          </a:xfrm>
          <a:prstGeom prst="rect">
            <a:avLst/>
          </a:prstGeom>
        </p:spPr>
      </p:pic>
      <p:pic>
        <p:nvPicPr>
          <p:cNvPr id="206" name="picture 206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2679191" y="5803392"/>
            <a:ext cx="233172" cy="219455"/>
          </a:xfrm>
          <a:prstGeom prst="rect">
            <a:avLst/>
          </a:prstGeom>
        </p:spPr>
      </p:pic>
      <p:pic>
        <p:nvPicPr>
          <p:cNvPr id="208" name="picture 208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4568952" y="502920"/>
            <a:ext cx="7620" cy="5850635"/>
          </a:xfrm>
          <a:prstGeom prst="rect">
            <a:avLst/>
          </a:prstGeom>
        </p:spPr>
      </p:pic>
      <p:pic>
        <p:nvPicPr>
          <p:cNvPr id="210" name="picture 210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5131308" y="2886455"/>
            <a:ext cx="359664" cy="108203"/>
          </a:xfrm>
          <a:prstGeom prst="rect">
            <a:avLst/>
          </a:prstGeom>
        </p:spPr>
      </p:pic>
      <p:pic>
        <p:nvPicPr>
          <p:cNvPr id="212" name="picture 212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4981955" y="774192"/>
            <a:ext cx="359664" cy="108203"/>
          </a:xfrm>
          <a:prstGeom prst="rect">
            <a:avLst/>
          </a:prstGeom>
        </p:spPr>
      </p:pic>
      <p:pic>
        <p:nvPicPr>
          <p:cNvPr id="214" name="picture 214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4879848" y="2828544"/>
            <a:ext cx="88391" cy="425196"/>
          </a:xfrm>
          <a:prstGeom prst="rect">
            <a:avLst/>
          </a:prstGeom>
        </p:spPr>
      </p:pic>
      <p:pic>
        <p:nvPicPr>
          <p:cNvPr id="216" name="picture 216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4942332" y="5173980"/>
            <a:ext cx="385571" cy="92963"/>
          </a:xfrm>
          <a:prstGeom prst="rect">
            <a:avLst/>
          </a:prstGeom>
        </p:spPr>
      </p:pic>
      <p:sp>
        <p:nvSpPr>
          <p:cNvPr id="218" name="textbox 218"/>
          <p:cNvSpPr/>
          <p:nvPr/>
        </p:nvSpPr>
        <p:spPr>
          <a:xfrm>
            <a:off x="4994179" y="939444"/>
            <a:ext cx="434340" cy="1257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CLOSED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0" name="path 220"/>
          <p:cNvSpPr/>
          <p:nvPr/>
        </p:nvSpPr>
        <p:spPr>
          <a:xfrm>
            <a:off x="4788408" y="5730240"/>
            <a:ext cx="4094988" cy="7619"/>
          </a:xfrm>
          <a:custGeom>
            <a:avLst/>
            <a:gdLst/>
            <a:ahLst/>
            <a:cxnLst/>
            <a:rect l="0" t="0" r="0" b="0"/>
            <a:pathLst>
              <a:path w="6448" h="11">
                <a:moveTo>
                  <a:pt x="0" y="0"/>
                </a:moveTo>
                <a:lnTo>
                  <a:pt x="0" y="11"/>
                </a:lnTo>
                <a:lnTo>
                  <a:pt x="6448" y="11"/>
                </a:lnTo>
                <a:lnTo>
                  <a:pt x="6448" y="0"/>
                </a:lnTo>
                <a:lnTo>
                  <a:pt x="0" y="0"/>
                </a:lnTo>
              </a:path>
            </a:pathLst>
          </a:custGeom>
          <a:solidFill>
            <a:srgbClr val="BBE0E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2" name="path 222"/>
          <p:cNvSpPr/>
          <p:nvPr/>
        </p:nvSpPr>
        <p:spPr>
          <a:xfrm>
            <a:off x="5792723" y="3860291"/>
            <a:ext cx="7620" cy="2519171"/>
          </a:xfrm>
          <a:custGeom>
            <a:avLst/>
            <a:gdLst/>
            <a:ahLst/>
            <a:cxnLst/>
            <a:rect l="0" t="0" r="0" b="0"/>
            <a:pathLst>
              <a:path w="12" h="3967">
                <a:moveTo>
                  <a:pt x="0" y="0"/>
                </a:moveTo>
                <a:lnTo>
                  <a:pt x="0" y="3967"/>
                </a:lnTo>
                <a:lnTo>
                  <a:pt x="12" y="3967"/>
                </a:lnTo>
                <a:lnTo>
                  <a:pt x="12" y="0"/>
                </a:lnTo>
                <a:lnTo>
                  <a:pt x="0" y="0"/>
                </a:lnTo>
              </a:path>
            </a:pathLst>
          </a:custGeom>
          <a:solidFill>
            <a:srgbClr val="BBE0E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24" name="picture 224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5082540" y="4744211"/>
            <a:ext cx="88391" cy="88392"/>
          </a:xfrm>
          <a:prstGeom prst="rect">
            <a:avLst/>
          </a:prstGeom>
        </p:spPr>
      </p:pic>
      <p:pic>
        <p:nvPicPr>
          <p:cNvPr id="226" name="picture 226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 rot="21600000">
            <a:off x="5530595" y="2741676"/>
            <a:ext cx="88391" cy="88391"/>
          </a:xfrm>
          <a:prstGeom prst="rect">
            <a:avLst/>
          </a:prstGeom>
        </p:spPr>
      </p:pic>
      <p:pic>
        <p:nvPicPr>
          <p:cNvPr id="228" name="picture 228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 rot="21600000">
            <a:off x="5551932" y="609600"/>
            <a:ext cx="88391" cy="8839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icture 2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707635" y="2202179"/>
            <a:ext cx="4261103" cy="4276344"/>
          </a:xfrm>
          <a:prstGeom prst="rect">
            <a:avLst/>
          </a:prstGeom>
        </p:spPr>
      </p:pic>
      <p:pic>
        <p:nvPicPr>
          <p:cNvPr id="232" name="picture 2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8976" y="2011679"/>
            <a:ext cx="4261103" cy="3040379"/>
          </a:xfrm>
          <a:prstGeom prst="rect">
            <a:avLst/>
          </a:prstGeom>
        </p:spPr>
      </p:pic>
      <p:sp>
        <p:nvSpPr>
          <p:cNvPr id="234" name="rect 234"/>
          <p:cNvSpPr/>
          <p:nvPr/>
        </p:nvSpPr>
        <p:spPr>
          <a:xfrm>
            <a:off x="1303019" y="2075179"/>
            <a:ext cx="531494" cy="14668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36" name="rect 236"/>
          <p:cNvSpPr/>
          <p:nvPr/>
        </p:nvSpPr>
        <p:spPr>
          <a:xfrm>
            <a:off x="1894839" y="2075179"/>
            <a:ext cx="228600" cy="14668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38" name="picture 2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23844" y="2668523"/>
            <a:ext cx="644652" cy="448055"/>
          </a:xfrm>
          <a:prstGeom prst="rect">
            <a:avLst/>
          </a:prstGeom>
        </p:spPr>
      </p:pic>
      <p:sp>
        <p:nvSpPr>
          <p:cNvPr id="240" name="rect 240"/>
          <p:cNvSpPr/>
          <p:nvPr/>
        </p:nvSpPr>
        <p:spPr>
          <a:xfrm>
            <a:off x="1303019" y="3220720"/>
            <a:ext cx="531494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2" name="rect 242"/>
          <p:cNvSpPr/>
          <p:nvPr/>
        </p:nvSpPr>
        <p:spPr>
          <a:xfrm>
            <a:off x="1906270" y="3220720"/>
            <a:ext cx="452754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4" name="picture 2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776983" y="2668523"/>
            <a:ext cx="646176" cy="448055"/>
          </a:xfrm>
          <a:prstGeom prst="rect">
            <a:avLst/>
          </a:prstGeom>
        </p:spPr>
      </p:pic>
      <p:pic>
        <p:nvPicPr>
          <p:cNvPr id="246" name="picture 2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323844" y="3963923"/>
            <a:ext cx="644652" cy="448055"/>
          </a:xfrm>
          <a:prstGeom prst="rect">
            <a:avLst/>
          </a:prstGeom>
        </p:spPr>
      </p:pic>
      <p:sp>
        <p:nvSpPr>
          <p:cNvPr id="248" name="rect 248"/>
          <p:cNvSpPr/>
          <p:nvPr/>
        </p:nvSpPr>
        <p:spPr>
          <a:xfrm>
            <a:off x="2092451" y="3970020"/>
            <a:ext cx="76200" cy="413003"/>
          </a:xfrm>
          <a:prstGeom prst="rect">
            <a:avLst/>
          </a:prstGeom>
          <a:solidFill>
            <a:srgbClr val="7F7F7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50" name="rect 250"/>
          <p:cNvSpPr/>
          <p:nvPr/>
        </p:nvSpPr>
        <p:spPr>
          <a:xfrm>
            <a:off x="2086355" y="3963923"/>
            <a:ext cx="88392" cy="425196"/>
          </a:xfrm>
          <a:prstGeom prst="rect">
            <a:avLst/>
          </a:prstGeom>
          <a:solidFill>
            <a:srgbClr val="7F7F7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52" name="picture 2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776983" y="4014215"/>
            <a:ext cx="646176" cy="397764"/>
          </a:xfrm>
          <a:prstGeom prst="rect">
            <a:avLst/>
          </a:prstGeom>
        </p:spPr>
      </p:pic>
      <p:graphicFrame>
        <p:nvGraphicFramePr>
          <p:cNvPr id="254" name="table 254"/>
          <p:cNvGraphicFramePr>
            <a:graphicFrameLocks noGrp="1"/>
          </p:cNvGraphicFramePr>
          <p:nvPr/>
        </p:nvGraphicFramePr>
        <p:xfrm>
          <a:off x="257809" y="2041525"/>
          <a:ext cx="4093845" cy="2971800"/>
        </p:xfrm>
        <a:graphic>
          <a:graphicData uri="http://schemas.openxmlformats.org/drawingml/2006/table">
            <a:tbl>
              <a:tblPr/>
              <a:tblGrid>
                <a:gridCol w="1002030"/>
                <a:gridCol w="313054"/>
                <a:gridCol w="1200785"/>
                <a:gridCol w="494665"/>
                <a:gridCol w="1083310"/>
              </a:tblGrid>
              <a:tr h="543559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" algn="l" rtl="0" eaLnBrk="0">
                        <a:lnSpc>
                          <a:spcPts val="1215"/>
                        </a:lnSpc>
                        <a:spcBef>
                          <a:spcPts val="0"/>
                        </a:spcBef>
                      </a:pP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Resistanc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e  Stop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52070" indent="-11430" algn="l" rtl="0" eaLnBrk="0">
                        <a:lnSpc>
                          <a:spcPct val="116000"/>
                        </a:lnSpc>
                        <a:spcBef>
                          <a:spcPts val="26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⑦</a:t>
                      </a:r>
                      <a:r>
                        <a:rPr sz="9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at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OFF,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motor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stops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against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resistance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in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both</a:t>
                      </a:r>
                      <a:r>
                        <a:rPr sz="9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opening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closing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motions.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0230">
                <a:tc vMerge="1"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780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  <a:tabLst>
                          <a:tab pos="539115" algn="l"/>
                        </a:tabLst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	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STOP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223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STOP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25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" algn="l" rtl="0" eaLnBrk="0">
                        <a:lnSpc>
                          <a:spcPts val="1215"/>
                        </a:lnSpc>
                        <a:spcBef>
                          <a:spcPts val="0"/>
                        </a:spcBef>
                      </a:pP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Resistanc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e</a:t>
                      </a:r>
                      <a:r>
                        <a:rPr sz="9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Rebound</a:t>
                      </a:r>
                      <a:endParaRPr sz="900" dirty="0">
                        <a:highlight>
                          <a:srgbClr val="000000"/>
                        </a:highlight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60325" indent="-3175" algn="l" rtl="0" eaLnBrk="0">
                        <a:lnSpc>
                          <a:spcPct val="113000"/>
                        </a:lnSpc>
                        <a:spcBef>
                          <a:spcPts val="43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⑦</a:t>
                      </a:r>
                      <a:r>
                        <a:rPr sz="9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at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ON,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motor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stops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against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resistance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n    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opening  motion,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but  rebounds</a:t>
                      </a:r>
                      <a:r>
                        <a:rPr sz="9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against  resistance  in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60325" algn="l" rtl="0" eaLnBrk="0">
                        <a:lnSpc>
                          <a:spcPts val="1105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closing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motion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52450">
                <a:tc vMerge="1"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7805" algn="l" rtl="0" eaLnBrk="0">
                        <a:lnSpc>
                          <a:spcPts val="990"/>
                        </a:lnSpc>
                        <a:spcBef>
                          <a:spcPts val="5"/>
                        </a:spcBef>
                        <a:tabLst>
                          <a:tab pos="419100" algn="l"/>
                        </a:tabLst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	</a:t>
                      </a: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Rebound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223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STOP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3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70890" algn="l" rtl="0" eaLnBrk="0">
                        <a:lnSpc>
                          <a:spcPct val="70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+</a:t>
                      </a:r>
                      <a:endParaRPr sz="1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850" algn="l" rtl="0" eaLnBrk="0">
                        <a:lnSpc>
                          <a:spcPts val="1205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Rotate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FORCE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knob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anti-</a:t>
                      </a: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clockwise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to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make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68580" algn="l" rtl="0" eaLnBrk="0">
                        <a:lnSpc>
                          <a:spcPct val="120000"/>
                        </a:lnSpc>
                        <a:spcBef>
                          <a:spcPts val="10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motor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more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sensitive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to  resistance,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rotate</a:t>
                      </a:r>
                      <a:r>
                        <a:rPr sz="9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it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clockwise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to 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make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it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less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sensitive.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56" name="picture 25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943870" y="4232147"/>
            <a:ext cx="156972" cy="156972"/>
          </a:xfrm>
          <a:prstGeom prst="rect">
            <a:avLst/>
          </a:prstGeom>
        </p:spPr>
      </p:pic>
      <p:pic>
        <p:nvPicPr>
          <p:cNvPr id="258" name="picture 25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633727" y="4232147"/>
            <a:ext cx="156972" cy="156972"/>
          </a:xfrm>
          <a:prstGeom prst="rect">
            <a:avLst/>
          </a:prstGeom>
        </p:spPr>
      </p:pic>
      <p:sp>
        <p:nvSpPr>
          <p:cNvPr id="260" name="path 260"/>
          <p:cNvSpPr/>
          <p:nvPr/>
        </p:nvSpPr>
        <p:spPr>
          <a:xfrm>
            <a:off x="1843081" y="3220720"/>
            <a:ext cx="71754" cy="146684"/>
          </a:xfrm>
          <a:custGeom>
            <a:avLst/>
            <a:gdLst/>
            <a:ahLst/>
            <a:cxnLst/>
            <a:rect l="0" t="0" r="0" b="0"/>
            <a:pathLst>
              <a:path w="112" h="230">
                <a:moveTo>
                  <a:pt x="0" y="0"/>
                </a:moveTo>
                <a:lnTo>
                  <a:pt x="112" y="0"/>
                </a:lnTo>
                <a:lnTo>
                  <a:pt x="112" y="230"/>
                </a:lnTo>
                <a:lnTo>
                  <a:pt x="0" y="2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62" name="picture 26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945394" y="2936747"/>
            <a:ext cx="156972" cy="156972"/>
          </a:xfrm>
          <a:prstGeom prst="rect">
            <a:avLst/>
          </a:prstGeom>
        </p:spPr>
      </p:pic>
      <p:pic>
        <p:nvPicPr>
          <p:cNvPr id="264" name="picture 26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633727" y="2936747"/>
            <a:ext cx="156972" cy="156972"/>
          </a:xfrm>
          <a:prstGeom prst="rect">
            <a:avLst/>
          </a:prstGeom>
        </p:spPr>
      </p:pic>
      <p:sp>
        <p:nvSpPr>
          <p:cNvPr id="266" name="path 266"/>
          <p:cNvSpPr/>
          <p:nvPr/>
        </p:nvSpPr>
        <p:spPr>
          <a:xfrm>
            <a:off x="1843081" y="2075179"/>
            <a:ext cx="60325" cy="146685"/>
          </a:xfrm>
          <a:custGeom>
            <a:avLst/>
            <a:gdLst/>
            <a:ahLst/>
            <a:cxnLst/>
            <a:rect l="0" t="0" r="0" b="0"/>
            <a:pathLst>
              <a:path w="95" h="231">
                <a:moveTo>
                  <a:pt x="0" y="0"/>
                </a:moveTo>
                <a:lnTo>
                  <a:pt x="95" y="0"/>
                </a:lnTo>
                <a:lnTo>
                  <a:pt x="95" y="231"/>
                </a:lnTo>
                <a:lnTo>
                  <a:pt x="0" y="2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68" name="textbox 268"/>
          <p:cNvSpPr/>
          <p:nvPr/>
        </p:nvSpPr>
        <p:spPr>
          <a:xfrm>
            <a:off x="4795926" y="4085608"/>
            <a:ext cx="4083684" cy="2359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320" indent="6985" algn="l" rtl="0" eaLnBrk="0">
              <a:lnSpc>
                <a:spcPct val="114000"/>
              </a:lnSpc>
            </a:pP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*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After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connecting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if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RUN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indicators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both  motors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flashes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synchronouly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once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per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second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it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’</a:t>
            </a:r>
            <a:r>
              <a:rPr sz="900" kern="0" spc="-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properly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set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5875" indent="13335" algn="l" rtl="0" eaLnBrk="0">
              <a:lnSpc>
                <a:spcPct val="111000"/>
              </a:lnSpc>
              <a:spcBef>
                <a:spcPts val="0"/>
              </a:spcBef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 When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operating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remotes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paired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with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master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motor,  and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  Manual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button, 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Study/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Delete</a:t>
            </a:r>
            <a:r>
              <a:rPr sz="900" b="1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button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  master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as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well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as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Open,  Stop,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Close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functions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of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any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ext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ernal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control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devices  connected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with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  master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2700" indent="6985" algn="l" rtl="0" eaLnBrk="0">
              <a:lnSpc>
                <a:spcPct val="110000"/>
              </a:lnSpc>
              <a:spcBef>
                <a:spcPts val="25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motor,  the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auxiliary  m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otor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will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carry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out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same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operations.  Meanwhile,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   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these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corresponding  button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s,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remotes,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and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external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control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devices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are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       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disabled</a:t>
            </a:r>
            <a:r>
              <a:rPr sz="900" kern="0" spc="2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auxiliary  motor.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0320" indent="2540" algn="l" rtl="0" eaLnBrk="0">
              <a:lnSpc>
                <a:spcPct val="110000"/>
              </a:lnSpc>
              <a:spcBef>
                <a:spcPts val="1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2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  The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Resistance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Stop/</a:t>
            </a:r>
            <a:r>
              <a:rPr sz="900" b="1" kern="0" spc="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Rebound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fun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ction,  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Photocell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function,  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Loop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functions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can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be  tr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iggered  from  either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and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carry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out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both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motors.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4605" indent="5715" algn="l" rtl="0" eaLnBrk="0">
              <a:lnSpc>
                <a:spcPct val="117000"/>
              </a:lnSpc>
              <a:spcBef>
                <a:spcPts val="15"/>
              </a:spcBef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3 ,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Auto-</a:t>
            </a:r>
            <a:r>
              <a:rPr sz="900" b="1" kern="0" spc="-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Close</a:t>
            </a:r>
            <a:r>
              <a:rPr sz="900" b="1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function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of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auxiliary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is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overwritten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by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master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motor,  if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this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function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is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supposed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to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be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used,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turn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master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motor.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4</a:t>
            </a:r>
            <a:r>
              <a:rPr sz="900" kern="0" spc="-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Soft-Stop</a:t>
            </a:r>
            <a:r>
              <a:rPr sz="900" b="1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speed</a:t>
            </a:r>
            <a:r>
              <a:rPr sz="900" b="1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nd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Resistance</a:t>
            </a:r>
            <a:r>
              <a:rPr sz="900" b="1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force</a:t>
            </a:r>
            <a:r>
              <a:rPr sz="900" b="1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is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set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each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separately.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5</a:t>
            </a:r>
            <a:r>
              <a:rPr sz="900" kern="0" spc="-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Limit</a:t>
            </a:r>
            <a:r>
              <a:rPr sz="900" b="1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function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each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works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separately,  it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is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supposed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to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be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set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either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before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linking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270" name="picture 27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774691" y="3433571"/>
            <a:ext cx="947928" cy="582168"/>
          </a:xfrm>
          <a:prstGeom prst="rect">
            <a:avLst/>
          </a:prstGeom>
        </p:spPr>
      </p:pic>
      <p:sp>
        <p:nvSpPr>
          <p:cNvPr id="272" name="rect 272"/>
          <p:cNvSpPr/>
          <p:nvPr/>
        </p:nvSpPr>
        <p:spPr>
          <a:xfrm>
            <a:off x="6323342" y="2265679"/>
            <a:ext cx="320040" cy="14668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74" name="rect 274"/>
          <p:cNvSpPr/>
          <p:nvPr/>
        </p:nvSpPr>
        <p:spPr>
          <a:xfrm>
            <a:off x="5814707" y="2265679"/>
            <a:ext cx="441325" cy="14668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276" name="table 276"/>
          <p:cNvGraphicFramePr>
            <a:graphicFrameLocks noGrp="1"/>
          </p:cNvGraphicFramePr>
          <p:nvPr/>
        </p:nvGraphicFramePr>
        <p:xfrm>
          <a:off x="4774577" y="2232025"/>
          <a:ext cx="4079875" cy="1852295"/>
        </p:xfrm>
        <a:graphic>
          <a:graphicData uri="http://schemas.openxmlformats.org/drawingml/2006/table">
            <a:tbl>
              <a:tblPr/>
              <a:tblGrid>
                <a:gridCol w="1003935"/>
                <a:gridCol w="3075939"/>
              </a:tblGrid>
              <a:tr h="5861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" algn="l" rtl="0" eaLnBrk="0">
                        <a:lnSpc>
                          <a:spcPts val="1215"/>
                        </a:lnSpc>
                        <a:spcBef>
                          <a:spcPts val="0"/>
                        </a:spcBef>
                      </a:pPr>
                      <a:r>
                        <a:rPr sz="9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Auxiliary</a:t>
                      </a:r>
                      <a:r>
                        <a:rPr sz="900" b="1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highlight>
                            <a:srgbClr val="000000"/>
                          </a:highlight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Motor</a:t>
                      </a:r>
                      <a:endParaRPr sz="900" dirty="0">
                        <a:highlight>
                          <a:srgbClr val="000000"/>
                        </a:highlight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45085" indent="-3175" algn="l" rtl="0" eaLnBrk="0">
                        <a:lnSpc>
                          <a:spcPct val="118000"/>
                        </a:lnSpc>
                        <a:spcBef>
                          <a:spcPts val="27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②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at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OFF,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current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motor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as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               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auxiliary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moto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69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9884">
                <a:tc vMerge="1"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945" indent="-9525" algn="l" rtl="0" eaLnBrk="0">
                        <a:lnSpc>
                          <a:spcPct val="116000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②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at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ON,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current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motor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set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as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e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master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motor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7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4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8775" algn="l" rtl="0" eaLnBrk="0">
                        <a:lnSpc>
                          <a:spcPct val="77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RS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485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1595" indent="3810" algn="l" rtl="0" eaLnBrk="0">
                        <a:lnSpc>
                          <a:spcPct val="112000"/>
                        </a:lnSpc>
                        <a:spcBef>
                          <a:spcPts val="0"/>
                        </a:spcBef>
                      </a:pP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(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1)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Turn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②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to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master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motor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Leave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②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at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OFF  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auxiliary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motor.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53975" indent="11430" algn="l" rtl="0" eaLnBrk="0">
                        <a:lnSpc>
                          <a:spcPct val="117000"/>
                        </a:lnSpc>
                        <a:spcBef>
                          <a:spcPts val="10"/>
                        </a:spcBef>
                      </a:pP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(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2</a:t>
                      </a:r>
                      <a:r>
                        <a:rPr sz="9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)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Connect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+  B-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interfaces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master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motor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to      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corresponding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interfaces  on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  auxiliary  motor.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8" name="path 278"/>
          <p:cNvSpPr/>
          <p:nvPr/>
        </p:nvSpPr>
        <p:spPr>
          <a:xfrm>
            <a:off x="6261728" y="2265679"/>
            <a:ext cx="67309" cy="146685"/>
          </a:xfrm>
          <a:custGeom>
            <a:avLst/>
            <a:gdLst/>
            <a:ahLst/>
            <a:cxnLst/>
            <a:rect l="0" t="0" r="0" b="0"/>
            <a:pathLst>
              <a:path w="105" h="231">
                <a:moveTo>
                  <a:pt x="0" y="0"/>
                </a:moveTo>
                <a:lnTo>
                  <a:pt x="105" y="0"/>
                </a:lnTo>
                <a:lnTo>
                  <a:pt x="105" y="231"/>
                </a:lnTo>
                <a:lnTo>
                  <a:pt x="0" y="2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80" name="picture 28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4709159" y="560831"/>
            <a:ext cx="4262628" cy="1217676"/>
          </a:xfrm>
          <a:prstGeom prst="rect">
            <a:avLst/>
          </a:prstGeom>
        </p:spPr>
      </p:pic>
      <p:pic>
        <p:nvPicPr>
          <p:cNvPr id="282" name="picture 28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88976" y="559307"/>
            <a:ext cx="4261103" cy="1066800"/>
          </a:xfrm>
          <a:prstGeom prst="rect">
            <a:avLst/>
          </a:prstGeom>
        </p:spPr>
      </p:pic>
      <p:pic>
        <p:nvPicPr>
          <p:cNvPr id="284" name="picture 28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188976" y="5436108"/>
            <a:ext cx="4261103" cy="1036319"/>
          </a:xfrm>
          <a:prstGeom prst="rect">
            <a:avLst/>
          </a:prstGeom>
        </p:spPr>
      </p:pic>
      <p:sp>
        <p:nvSpPr>
          <p:cNvPr id="286" name="textbox 286"/>
          <p:cNvSpPr/>
          <p:nvPr/>
        </p:nvSpPr>
        <p:spPr>
          <a:xfrm>
            <a:off x="4739132" y="1480820"/>
            <a:ext cx="4164965" cy="714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5745" algn="l" rtl="0" eaLnBrk="0">
              <a:lnSpc>
                <a:spcPts val="1205"/>
              </a:lnSpc>
              <a:spcBef>
                <a:spcPts val="5"/>
              </a:spcBef>
              <a:tabLst>
                <a:tab pos="292100" algn="l"/>
              </a:tabLst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	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Factory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setting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of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this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function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is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recommended,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please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leave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it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untouched.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l" rtl="0" eaLnBrk="0">
              <a:lnSpc>
                <a:spcPct val="14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56665" algn="l" rtl="0" eaLnBrk="0">
              <a:lnSpc>
                <a:spcPct val="88000"/>
              </a:lnSpc>
              <a:spcBef>
                <a:spcPts val="0"/>
              </a:spcBef>
            </a:pPr>
            <a:r>
              <a:rPr sz="1600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RS485co-OP</a:t>
            </a:r>
            <a:r>
              <a:rPr sz="1600" kern="0" spc="-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88" name="picture 28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4751832" y="1493520"/>
            <a:ext cx="233171" cy="219455"/>
          </a:xfrm>
          <a:prstGeom prst="rect">
            <a:avLst/>
          </a:prstGeom>
        </p:spPr>
      </p:pic>
      <p:sp>
        <p:nvSpPr>
          <p:cNvPr id="290" name="rect 290"/>
          <p:cNvSpPr/>
          <p:nvPr/>
        </p:nvSpPr>
        <p:spPr>
          <a:xfrm>
            <a:off x="1303185" y="1097915"/>
            <a:ext cx="220344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92" name="rect 292"/>
          <p:cNvSpPr/>
          <p:nvPr/>
        </p:nvSpPr>
        <p:spPr>
          <a:xfrm>
            <a:off x="1571790" y="1097915"/>
            <a:ext cx="299084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94" name="rect 294"/>
          <p:cNvSpPr/>
          <p:nvPr/>
        </p:nvSpPr>
        <p:spPr>
          <a:xfrm>
            <a:off x="1919135" y="1097915"/>
            <a:ext cx="363220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96" name="rect 296"/>
          <p:cNvSpPr/>
          <p:nvPr/>
        </p:nvSpPr>
        <p:spPr>
          <a:xfrm>
            <a:off x="2329980" y="1097915"/>
            <a:ext cx="405129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98" name="textbox 298"/>
          <p:cNvSpPr/>
          <p:nvPr/>
        </p:nvSpPr>
        <p:spPr>
          <a:xfrm>
            <a:off x="1298644" y="1083888"/>
            <a:ext cx="2919729" cy="554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15"/>
              </a:lnSpc>
            </a:pP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highlight>
                  <a:srgbClr val="000000"/>
                </a:highlight>
                <a:latin typeface="Calibri" panose="020F0502020204030204"/>
                <a:ea typeface="Calibri" panose="020F0502020204030204"/>
                <a:cs typeface="Calibri" panose="020F0502020204030204"/>
              </a:rPr>
              <a:t>Max</a:t>
            </a:r>
            <a:r>
              <a:rPr sz="900" b="1" kern="0" spc="180" dirty="0">
                <a:solidFill>
                  <a:srgbClr val="FFFFFF">
                    <a:alpha val="100000"/>
                  </a:srgbClr>
                </a:solidFill>
                <a:highlight>
                  <a:srgbClr val="000000"/>
                </a:highlight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highlight>
                  <a:srgbClr val="000000"/>
                </a:highlight>
                <a:latin typeface="Calibri" panose="020F0502020204030204"/>
                <a:ea typeface="Calibri" panose="020F0502020204030204"/>
                <a:cs typeface="Calibri" panose="020F0502020204030204"/>
              </a:rPr>
              <a:t>speed</a:t>
            </a:r>
            <a:r>
              <a:rPr sz="900" b="1" kern="0" spc="180" dirty="0">
                <a:solidFill>
                  <a:srgbClr val="FFFFFF">
                    <a:alpha val="100000"/>
                  </a:srgbClr>
                </a:solidFill>
                <a:highlight>
                  <a:srgbClr val="000000"/>
                </a:highlight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highlight>
                  <a:srgbClr val="000000"/>
                </a:highlight>
                <a:latin typeface="Calibri" panose="020F0502020204030204"/>
                <a:ea typeface="Calibri" panose="020F0502020204030204"/>
                <a:cs typeface="Calibri" panose="020F0502020204030204"/>
              </a:rPr>
              <a:t>startu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highlight>
                  <a:srgbClr val="000000"/>
                </a:highlight>
                <a:latin typeface="Calibri" panose="020F0502020204030204"/>
                <a:ea typeface="Calibri" panose="020F0502020204030204"/>
                <a:cs typeface="Calibri" panose="020F0502020204030204"/>
              </a:rPr>
              <a:t>p</a:t>
            </a:r>
            <a:r>
              <a:rPr sz="900" b="1" kern="0" spc="170" dirty="0">
                <a:solidFill>
                  <a:srgbClr val="FFFFFF">
                    <a:alpha val="100000"/>
                  </a:srgbClr>
                </a:solidFill>
                <a:highlight>
                  <a:srgbClr val="000000"/>
                </a:highlight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highlight>
                  <a:srgbClr val="000000"/>
                </a:highlight>
                <a:latin typeface="Calibri" panose="020F0502020204030204"/>
                <a:ea typeface="Calibri" panose="020F0502020204030204"/>
                <a:cs typeface="Calibri" panose="020F0502020204030204"/>
              </a:rPr>
              <a:t>enabled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l" rtl="0" eaLnBrk="0">
              <a:lnSpc>
                <a:spcPct val="13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" indent="3175" algn="l" rtl="0" eaLnBrk="0">
              <a:lnSpc>
                <a:spcPct val="122000"/>
              </a:lnSpc>
              <a:spcBef>
                <a:spcPts val="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When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is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at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runs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at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its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max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speed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since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time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it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starts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runnin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g.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300" name="path 300"/>
          <p:cNvSpPr/>
          <p:nvPr/>
        </p:nvSpPr>
        <p:spPr>
          <a:xfrm>
            <a:off x="2289231" y="1097915"/>
            <a:ext cx="47625" cy="146684"/>
          </a:xfrm>
          <a:custGeom>
            <a:avLst/>
            <a:gdLst/>
            <a:ahLst/>
            <a:cxnLst/>
            <a:rect l="0" t="0" r="0" b="0"/>
            <a:pathLst>
              <a:path w="75" h="230">
                <a:moveTo>
                  <a:pt x="0" y="0"/>
                </a:moveTo>
                <a:lnTo>
                  <a:pt x="75" y="0"/>
                </a:lnTo>
                <a:lnTo>
                  <a:pt x="75" y="230"/>
                </a:lnTo>
                <a:lnTo>
                  <a:pt x="0" y="2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02" name="path 302"/>
          <p:cNvSpPr/>
          <p:nvPr/>
        </p:nvSpPr>
        <p:spPr>
          <a:xfrm>
            <a:off x="1876130" y="1097915"/>
            <a:ext cx="48260" cy="146684"/>
          </a:xfrm>
          <a:custGeom>
            <a:avLst/>
            <a:gdLst/>
            <a:ahLst/>
            <a:cxnLst/>
            <a:rect l="0" t="0" r="0" b="0"/>
            <a:pathLst>
              <a:path w="76" h="230">
                <a:moveTo>
                  <a:pt x="0" y="0"/>
                </a:moveTo>
                <a:lnTo>
                  <a:pt x="76" y="0"/>
                </a:lnTo>
                <a:lnTo>
                  <a:pt x="76" y="230"/>
                </a:lnTo>
                <a:lnTo>
                  <a:pt x="0" y="2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04" name="path 304"/>
          <p:cNvSpPr/>
          <p:nvPr/>
        </p:nvSpPr>
        <p:spPr>
          <a:xfrm>
            <a:off x="1529379" y="1097915"/>
            <a:ext cx="48260" cy="146684"/>
          </a:xfrm>
          <a:custGeom>
            <a:avLst/>
            <a:gdLst/>
            <a:ahLst/>
            <a:cxnLst/>
            <a:rect l="0" t="0" r="0" b="0"/>
            <a:pathLst>
              <a:path w="76" h="230">
                <a:moveTo>
                  <a:pt x="0" y="0"/>
                </a:moveTo>
                <a:lnTo>
                  <a:pt x="76" y="0"/>
                </a:lnTo>
                <a:lnTo>
                  <a:pt x="76" y="230"/>
                </a:lnTo>
                <a:lnTo>
                  <a:pt x="0" y="2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06" name="picture 30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1760220" y="5731764"/>
            <a:ext cx="2022347" cy="704088"/>
          </a:xfrm>
          <a:prstGeom prst="rect">
            <a:avLst/>
          </a:prstGeom>
        </p:spPr>
      </p:pic>
      <p:sp>
        <p:nvSpPr>
          <p:cNvPr id="308" name="textbox 308"/>
          <p:cNvSpPr/>
          <p:nvPr/>
        </p:nvSpPr>
        <p:spPr>
          <a:xfrm>
            <a:off x="1289957" y="5188711"/>
            <a:ext cx="2774950" cy="520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9855" algn="l" rtl="0" eaLnBrk="0">
              <a:lnSpc>
                <a:spcPct val="88000"/>
              </a:lnSpc>
            </a:pPr>
            <a:r>
              <a:rPr sz="1600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Rotation</a:t>
            </a:r>
            <a:r>
              <a:rPr sz="1600" kern="0" spc="-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Direction</a:t>
            </a:r>
            <a:r>
              <a:rPr sz="1600" kern="0" spc="-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swap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05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Switch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⑧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to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wap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rotation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direction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of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310" name="rect 310"/>
          <p:cNvSpPr/>
          <p:nvPr/>
        </p:nvSpPr>
        <p:spPr>
          <a:xfrm>
            <a:off x="5822314" y="623595"/>
            <a:ext cx="461009" cy="14668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12" name="rect 312"/>
          <p:cNvSpPr/>
          <p:nvPr/>
        </p:nvSpPr>
        <p:spPr>
          <a:xfrm>
            <a:off x="6341744" y="623595"/>
            <a:ext cx="271780" cy="14668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14" name="textbox 314"/>
          <p:cNvSpPr/>
          <p:nvPr/>
        </p:nvSpPr>
        <p:spPr>
          <a:xfrm>
            <a:off x="5808027" y="609924"/>
            <a:ext cx="2724150" cy="3676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590" algn="l" rtl="0" eaLnBrk="0">
              <a:lnSpc>
                <a:spcPts val="1215"/>
              </a:lnSpc>
            </a:pP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highlight>
                  <a:srgbClr val="000000"/>
                </a:highlight>
                <a:latin typeface="Calibri" panose="020F0502020204030204"/>
                <a:ea typeface="Calibri" panose="020F0502020204030204"/>
                <a:cs typeface="Calibri" panose="020F0502020204030204"/>
              </a:rPr>
              <a:t>Normally 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highlight>
                  <a:srgbClr val="000000"/>
                </a:highlight>
                <a:latin typeface="Calibri" panose="020F0502020204030204"/>
                <a:ea typeface="Calibri" panose="020F0502020204030204"/>
                <a:cs typeface="Calibri" panose="020F0502020204030204"/>
              </a:rPr>
              <a:t> Open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l" rtl="0" eaLnBrk="0">
              <a:lnSpc>
                <a:spcPct val="11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05"/>
              </a:lnSpc>
              <a:spcBef>
                <a:spcPts val="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When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is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at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OFF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limit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switch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is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normally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open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316" name="path 316"/>
          <p:cNvSpPr/>
          <p:nvPr/>
        </p:nvSpPr>
        <p:spPr>
          <a:xfrm>
            <a:off x="6291752" y="623595"/>
            <a:ext cx="58420" cy="146685"/>
          </a:xfrm>
          <a:custGeom>
            <a:avLst/>
            <a:gdLst/>
            <a:ahLst/>
            <a:cxnLst/>
            <a:rect l="0" t="0" r="0" b="0"/>
            <a:pathLst>
              <a:path w="92" h="231">
                <a:moveTo>
                  <a:pt x="0" y="0"/>
                </a:moveTo>
                <a:lnTo>
                  <a:pt x="92" y="0"/>
                </a:lnTo>
                <a:lnTo>
                  <a:pt x="92" y="231"/>
                </a:lnTo>
                <a:lnTo>
                  <a:pt x="0" y="23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18" name="textbox 318"/>
          <p:cNvSpPr/>
          <p:nvPr/>
        </p:nvSpPr>
        <p:spPr>
          <a:xfrm>
            <a:off x="1312688" y="1762759"/>
            <a:ext cx="2103754" cy="2400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600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Resistance</a:t>
            </a:r>
            <a:r>
              <a:rPr sz="1600" kern="0" spc="-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stop/Rebound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0" name="textbox 320"/>
          <p:cNvSpPr/>
          <p:nvPr/>
        </p:nvSpPr>
        <p:spPr>
          <a:xfrm>
            <a:off x="5823267" y="1278401"/>
            <a:ext cx="2754629" cy="1790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0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When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is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at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limit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switch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is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normally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closed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322" name="picture 32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291084" y="4497323"/>
            <a:ext cx="932688" cy="438912"/>
          </a:xfrm>
          <a:prstGeom prst="rect">
            <a:avLst/>
          </a:prstGeom>
        </p:spPr>
      </p:pic>
      <p:sp>
        <p:nvSpPr>
          <p:cNvPr id="324" name="textbox 324"/>
          <p:cNvSpPr/>
          <p:nvPr/>
        </p:nvSpPr>
        <p:spPr>
          <a:xfrm>
            <a:off x="1289367" y="802913"/>
            <a:ext cx="2603500" cy="1790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05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When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is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at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OFF,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soft-start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effect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is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enabled.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326" name="picture 32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1533143" y="323088"/>
            <a:ext cx="1554480" cy="216408"/>
          </a:xfrm>
          <a:prstGeom prst="rect">
            <a:avLst/>
          </a:prstGeom>
        </p:spPr>
      </p:pic>
      <p:pic>
        <p:nvPicPr>
          <p:cNvPr id="328" name="picture 32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304800" y="621791"/>
            <a:ext cx="914400" cy="358140"/>
          </a:xfrm>
          <a:prstGeom prst="rect">
            <a:avLst/>
          </a:prstGeom>
        </p:spPr>
      </p:pic>
      <p:pic>
        <p:nvPicPr>
          <p:cNvPr id="330" name="picture 33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04800" y="1100327"/>
            <a:ext cx="914400" cy="358140"/>
          </a:xfrm>
          <a:prstGeom prst="rect">
            <a:avLst/>
          </a:prstGeom>
        </p:spPr>
      </p:pic>
      <p:pic>
        <p:nvPicPr>
          <p:cNvPr id="332" name="picture 33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304800" y="2074164"/>
            <a:ext cx="914400" cy="358140"/>
          </a:xfrm>
          <a:prstGeom prst="rect">
            <a:avLst/>
          </a:prstGeom>
        </p:spPr>
      </p:pic>
      <p:pic>
        <p:nvPicPr>
          <p:cNvPr id="334" name="picture 33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304800" y="3211067"/>
            <a:ext cx="914400" cy="358140"/>
          </a:xfrm>
          <a:prstGeom prst="rect">
            <a:avLst/>
          </a:prstGeom>
        </p:spPr>
      </p:pic>
      <p:pic>
        <p:nvPicPr>
          <p:cNvPr id="336" name="picture 33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304800" y="5498592"/>
            <a:ext cx="914400" cy="358139"/>
          </a:xfrm>
          <a:prstGeom prst="rect">
            <a:avLst/>
          </a:prstGeom>
        </p:spPr>
      </p:pic>
      <p:pic>
        <p:nvPicPr>
          <p:cNvPr id="338" name="picture 33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5983223" y="324611"/>
            <a:ext cx="1600200" cy="181355"/>
          </a:xfrm>
          <a:prstGeom prst="rect">
            <a:avLst/>
          </a:prstGeom>
        </p:spPr>
      </p:pic>
      <p:sp>
        <p:nvSpPr>
          <p:cNvPr id="340" name="rect 340"/>
          <p:cNvSpPr/>
          <p:nvPr/>
        </p:nvSpPr>
        <p:spPr>
          <a:xfrm>
            <a:off x="1840864" y="635000"/>
            <a:ext cx="405129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2" name="rect 342"/>
          <p:cNvSpPr/>
          <p:nvPr/>
        </p:nvSpPr>
        <p:spPr>
          <a:xfrm>
            <a:off x="1298575" y="635000"/>
            <a:ext cx="201294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4" name="rect 344"/>
          <p:cNvSpPr/>
          <p:nvPr/>
        </p:nvSpPr>
        <p:spPr>
          <a:xfrm>
            <a:off x="1499869" y="635000"/>
            <a:ext cx="59055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6" name="rect 346"/>
          <p:cNvSpPr/>
          <p:nvPr/>
        </p:nvSpPr>
        <p:spPr>
          <a:xfrm>
            <a:off x="1558925" y="635000"/>
            <a:ext cx="233679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8" name="textbox 348"/>
          <p:cNvSpPr/>
          <p:nvPr/>
        </p:nvSpPr>
        <p:spPr>
          <a:xfrm>
            <a:off x="1289488" y="620591"/>
            <a:ext cx="969010" cy="1797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15"/>
              </a:lnSpc>
            </a:pP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highlight>
                  <a:srgbClr val="000000"/>
                </a:highlight>
                <a:latin typeface="Calibri" panose="020F0502020204030204"/>
                <a:ea typeface="Calibri" panose="020F0502020204030204"/>
                <a:cs typeface="Calibri" panose="020F0502020204030204"/>
              </a:rPr>
              <a:t>Soft- start</a:t>
            </a:r>
            <a:r>
              <a:rPr sz="900" b="1" kern="0" spc="220" dirty="0">
                <a:solidFill>
                  <a:srgbClr val="FFFFFF">
                    <a:alpha val="100000"/>
                  </a:srgbClr>
                </a:solidFill>
                <a:highlight>
                  <a:srgbClr val="000000"/>
                </a:highlight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highlight>
                  <a:srgbClr val="000000"/>
                </a:highlight>
                <a:latin typeface="Calibri" panose="020F0502020204030204"/>
                <a:ea typeface="Calibri" panose="020F0502020204030204"/>
                <a:cs typeface="Calibri" panose="020F0502020204030204"/>
              </a:rPr>
              <a:t>enabled</a:t>
            </a:r>
            <a:endParaRPr sz="900" b="1" kern="0" spc="10" dirty="0">
              <a:solidFill>
                <a:srgbClr val="FFFFFF">
                  <a:alpha val="100000"/>
                </a:srgbClr>
              </a:solidFill>
              <a:highlight>
                <a:srgbClr val="000000"/>
              </a:highlight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350" name="path 350"/>
          <p:cNvSpPr/>
          <p:nvPr/>
        </p:nvSpPr>
        <p:spPr>
          <a:xfrm>
            <a:off x="1792855" y="635000"/>
            <a:ext cx="48260" cy="146684"/>
          </a:xfrm>
          <a:custGeom>
            <a:avLst/>
            <a:gdLst/>
            <a:ahLst/>
            <a:cxnLst/>
            <a:rect l="0" t="0" r="0" b="0"/>
            <a:pathLst>
              <a:path w="76" h="230">
                <a:moveTo>
                  <a:pt x="0" y="0"/>
                </a:moveTo>
                <a:lnTo>
                  <a:pt x="76" y="0"/>
                </a:lnTo>
                <a:lnTo>
                  <a:pt x="76" y="230"/>
                </a:lnTo>
                <a:lnTo>
                  <a:pt x="0" y="2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52" name="rect 352"/>
          <p:cNvSpPr/>
          <p:nvPr/>
        </p:nvSpPr>
        <p:spPr>
          <a:xfrm>
            <a:off x="6345554" y="1098575"/>
            <a:ext cx="332104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54" name="rect 354"/>
          <p:cNvSpPr/>
          <p:nvPr/>
        </p:nvSpPr>
        <p:spPr>
          <a:xfrm>
            <a:off x="5822314" y="1098575"/>
            <a:ext cx="461009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56" name="textbox 356"/>
          <p:cNvSpPr/>
          <p:nvPr/>
        </p:nvSpPr>
        <p:spPr>
          <a:xfrm>
            <a:off x="5817304" y="1083875"/>
            <a:ext cx="873125" cy="1797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15"/>
              </a:lnSpc>
            </a:pP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highlight>
                  <a:srgbClr val="000000"/>
                </a:highlight>
                <a:latin typeface="Calibri" panose="020F0502020204030204"/>
                <a:ea typeface="Calibri" panose="020F0502020204030204"/>
                <a:cs typeface="Calibri" panose="020F0502020204030204"/>
              </a:rPr>
              <a:t>Normally</a:t>
            </a:r>
            <a:r>
              <a:rPr sz="900" b="1" kern="0" spc="70" dirty="0">
                <a:solidFill>
                  <a:srgbClr val="FFFFFF">
                    <a:alpha val="100000"/>
                  </a:srgbClr>
                </a:solidFill>
                <a:highlight>
                  <a:srgbClr val="000000"/>
                </a:highlight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highlight>
                  <a:srgbClr val="000000"/>
                </a:highlight>
                <a:latin typeface="Calibri" panose="020F0502020204030204"/>
                <a:ea typeface="Calibri" panose="020F0502020204030204"/>
                <a:cs typeface="Calibri" panose="020F0502020204030204"/>
              </a:rPr>
              <a:t>Closed</a:t>
            </a:r>
            <a:endParaRPr sz="900" b="1" kern="0" spc="10" dirty="0">
              <a:solidFill>
                <a:srgbClr val="FFFFFF">
                  <a:alpha val="100000"/>
                </a:srgbClr>
              </a:solidFill>
              <a:highlight>
                <a:srgbClr val="000000"/>
              </a:highlight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358" name="path 358"/>
          <p:cNvSpPr/>
          <p:nvPr/>
        </p:nvSpPr>
        <p:spPr>
          <a:xfrm>
            <a:off x="6281591" y="1098575"/>
            <a:ext cx="62229" cy="146684"/>
          </a:xfrm>
          <a:custGeom>
            <a:avLst/>
            <a:gdLst/>
            <a:ahLst/>
            <a:cxnLst/>
            <a:rect l="0" t="0" r="0" b="0"/>
            <a:pathLst>
              <a:path w="97" h="230">
                <a:moveTo>
                  <a:pt x="0" y="0"/>
                </a:moveTo>
                <a:lnTo>
                  <a:pt x="97" y="0"/>
                </a:lnTo>
                <a:lnTo>
                  <a:pt x="97" y="230"/>
                </a:lnTo>
                <a:lnTo>
                  <a:pt x="0" y="2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60" name="textbox 360"/>
          <p:cNvSpPr/>
          <p:nvPr/>
        </p:nvSpPr>
        <p:spPr>
          <a:xfrm>
            <a:off x="5822327" y="2897505"/>
            <a:ext cx="734059" cy="14668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" algn="l" rtl="0" eaLnBrk="0">
              <a:lnSpc>
                <a:spcPct val="76000"/>
              </a:lnSpc>
              <a:spcBef>
                <a:spcPts val="0"/>
              </a:spcBef>
            </a:pP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Master</a:t>
            </a:r>
            <a:r>
              <a:rPr sz="900" b="1" kern="0" spc="5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</a:t>
            </a: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or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362" name="picture 36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5146548" y="621791"/>
            <a:ext cx="286511" cy="358140"/>
          </a:xfrm>
          <a:prstGeom prst="rect">
            <a:avLst/>
          </a:prstGeom>
        </p:spPr>
      </p:pic>
      <p:pic>
        <p:nvPicPr>
          <p:cNvPr id="364" name="picture 364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5146548" y="2263139"/>
            <a:ext cx="286511" cy="358140"/>
          </a:xfrm>
          <a:prstGeom prst="rect">
            <a:avLst/>
          </a:prstGeom>
        </p:spPr>
      </p:pic>
      <p:pic>
        <p:nvPicPr>
          <p:cNvPr id="366" name="picture 36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5146548" y="2857500"/>
            <a:ext cx="286511" cy="358140"/>
          </a:xfrm>
          <a:prstGeom prst="rect">
            <a:avLst/>
          </a:prstGeom>
        </p:spPr>
      </p:pic>
      <p:pic>
        <p:nvPicPr>
          <p:cNvPr id="368" name="picture 368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5146548" y="1063751"/>
            <a:ext cx="286511" cy="358140"/>
          </a:xfrm>
          <a:prstGeom prst="rect">
            <a:avLst/>
          </a:prstGeom>
        </p:spPr>
      </p:pic>
      <p:pic>
        <p:nvPicPr>
          <p:cNvPr id="370" name="picture 370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3654107" y="4038917"/>
            <a:ext cx="494220" cy="198120"/>
          </a:xfrm>
          <a:prstGeom prst="rect">
            <a:avLst/>
          </a:prstGeom>
        </p:spPr>
      </p:pic>
      <p:pic>
        <p:nvPicPr>
          <p:cNvPr id="372" name="picture 372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3654107" y="2742882"/>
            <a:ext cx="494220" cy="198120"/>
          </a:xfrm>
          <a:prstGeom prst="rect">
            <a:avLst/>
          </a:prstGeom>
        </p:spPr>
      </p:pic>
      <p:pic>
        <p:nvPicPr>
          <p:cNvPr id="374" name="picture 374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1821497" y="2742882"/>
            <a:ext cx="286385" cy="198120"/>
          </a:xfrm>
          <a:prstGeom prst="rect">
            <a:avLst/>
          </a:prstGeom>
        </p:spPr>
      </p:pic>
      <p:pic>
        <p:nvPicPr>
          <p:cNvPr id="376" name="picture 376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4568952" y="502920"/>
            <a:ext cx="7620" cy="5850635"/>
          </a:xfrm>
          <a:prstGeom prst="rect">
            <a:avLst/>
          </a:prstGeom>
        </p:spPr>
      </p:pic>
      <p:pic>
        <p:nvPicPr>
          <p:cNvPr id="378" name="picture 378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3124200" y="2666999"/>
            <a:ext cx="88392" cy="425196"/>
          </a:xfrm>
          <a:prstGeom prst="rect">
            <a:avLst/>
          </a:prstGeom>
        </p:spPr>
      </p:pic>
      <p:pic>
        <p:nvPicPr>
          <p:cNvPr id="380" name="picture 380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3124200" y="3963923"/>
            <a:ext cx="88392" cy="425196"/>
          </a:xfrm>
          <a:prstGeom prst="rect">
            <a:avLst/>
          </a:prstGeom>
        </p:spPr>
      </p:pic>
      <p:pic>
        <p:nvPicPr>
          <p:cNvPr id="382" name="picture 382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1435608" y="2666999"/>
            <a:ext cx="88391" cy="425196"/>
          </a:xfrm>
          <a:prstGeom prst="rect">
            <a:avLst/>
          </a:prstGeom>
        </p:spPr>
      </p:pic>
      <p:pic>
        <p:nvPicPr>
          <p:cNvPr id="384" name="picture 384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 rot="21600000">
            <a:off x="1434083" y="3963923"/>
            <a:ext cx="88391" cy="425196"/>
          </a:xfrm>
          <a:prstGeom prst="rect">
            <a:avLst/>
          </a:prstGeom>
        </p:spPr>
      </p:pic>
      <p:pic>
        <p:nvPicPr>
          <p:cNvPr id="386" name="picture 386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 rot="21600000">
            <a:off x="2028444" y="4067555"/>
            <a:ext cx="359664" cy="103632"/>
          </a:xfrm>
          <a:prstGeom prst="rect">
            <a:avLst/>
          </a:prstGeom>
        </p:spPr>
      </p:pic>
      <p:pic>
        <p:nvPicPr>
          <p:cNvPr id="388" name="picture 388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 rot="21600000">
            <a:off x="5775959" y="589788"/>
            <a:ext cx="7620" cy="835152"/>
          </a:xfrm>
          <a:prstGeom prst="rect">
            <a:avLst/>
          </a:prstGeom>
        </p:spPr>
      </p:pic>
      <p:sp>
        <p:nvSpPr>
          <p:cNvPr id="390" name="path 390"/>
          <p:cNvSpPr/>
          <p:nvPr/>
        </p:nvSpPr>
        <p:spPr>
          <a:xfrm>
            <a:off x="4823459" y="1028700"/>
            <a:ext cx="4027932" cy="7620"/>
          </a:xfrm>
          <a:custGeom>
            <a:avLst/>
            <a:gdLst/>
            <a:ahLst/>
            <a:cxnLst/>
            <a:rect l="0" t="0" r="0" b="0"/>
            <a:pathLst>
              <a:path w="6343" h="12">
                <a:moveTo>
                  <a:pt x="0" y="0"/>
                </a:moveTo>
                <a:lnTo>
                  <a:pt x="0" y="12"/>
                </a:lnTo>
                <a:lnTo>
                  <a:pt x="6343" y="12"/>
                </a:lnTo>
                <a:lnTo>
                  <a:pt x="6343" y="0"/>
                </a:lnTo>
                <a:lnTo>
                  <a:pt x="0" y="0"/>
                </a:lnTo>
              </a:path>
            </a:pathLst>
          </a:custGeom>
          <a:solidFill>
            <a:srgbClr val="BBE0E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92" name="picture 392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 rot="21600000">
            <a:off x="4828032" y="1453896"/>
            <a:ext cx="4027932" cy="7620"/>
          </a:xfrm>
          <a:prstGeom prst="rect">
            <a:avLst/>
          </a:prstGeom>
        </p:spPr>
      </p:pic>
      <p:pic>
        <p:nvPicPr>
          <p:cNvPr id="394" name="picture 394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 rot="21600000">
            <a:off x="1255776" y="588264"/>
            <a:ext cx="7619" cy="990600"/>
          </a:xfrm>
          <a:prstGeom prst="rect">
            <a:avLst/>
          </a:prstGeom>
        </p:spPr>
      </p:pic>
      <p:sp>
        <p:nvSpPr>
          <p:cNvPr id="396" name="path 396"/>
          <p:cNvSpPr/>
          <p:nvPr/>
        </p:nvSpPr>
        <p:spPr>
          <a:xfrm>
            <a:off x="304800" y="1027176"/>
            <a:ext cx="4027932" cy="7620"/>
          </a:xfrm>
          <a:custGeom>
            <a:avLst/>
            <a:gdLst/>
            <a:ahLst/>
            <a:cxnLst/>
            <a:rect l="0" t="0" r="0" b="0"/>
            <a:pathLst>
              <a:path w="6343" h="12">
                <a:moveTo>
                  <a:pt x="0" y="0"/>
                </a:moveTo>
                <a:lnTo>
                  <a:pt x="0" y="12"/>
                </a:lnTo>
                <a:lnTo>
                  <a:pt x="6343" y="12"/>
                </a:lnTo>
                <a:lnTo>
                  <a:pt x="6343" y="0"/>
                </a:lnTo>
                <a:lnTo>
                  <a:pt x="0" y="0"/>
                </a:lnTo>
              </a:path>
            </a:pathLst>
          </a:custGeom>
          <a:solidFill>
            <a:srgbClr val="BBE0E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98" name="picture 398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 rot="21600000">
            <a:off x="1860804" y="4061459"/>
            <a:ext cx="150876" cy="150876"/>
          </a:xfrm>
          <a:prstGeom prst="rect">
            <a:avLst/>
          </a:prstGeom>
        </p:spPr>
      </p:pic>
      <p:sp>
        <p:nvSpPr>
          <p:cNvPr id="400" name="path 400"/>
          <p:cNvSpPr/>
          <p:nvPr/>
        </p:nvSpPr>
        <p:spPr>
          <a:xfrm>
            <a:off x="1621536" y="2772155"/>
            <a:ext cx="144780" cy="143255"/>
          </a:xfrm>
          <a:custGeom>
            <a:avLst/>
            <a:gdLst/>
            <a:ahLst/>
            <a:cxnLst/>
            <a:rect l="0" t="0" r="0" b="0"/>
            <a:pathLst>
              <a:path w="228" h="225">
                <a:moveTo>
                  <a:pt x="88" y="0"/>
                </a:moveTo>
                <a:lnTo>
                  <a:pt x="134" y="62"/>
                </a:lnTo>
                <a:lnTo>
                  <a:pt x="117" y="72"/>
                </a:lnTo>
                <a:lnTo>
                  <a:pt x="175" y="127"/>
                </a:lnTo>
                <a:lnTo>
                  <a:pt x="153" y="134"/>
                </a:lnTo>
                <a:lnTo>
                  <a:pt x="228" y="225"/>
                </a:lnTo>
                <a:lnTo>
                  <a:pt x="105" y="156"/>
                </a:lnTo>
                <a:lnTo>
                  <a:pt x="129" y="146"/>
                </a:lnTo>
                <a:lnTo>
                  <a:pt x="52" y="103"/>
                </a:lnTo>
                <a:lnTo>
                  <a:pt x="79" y="86"/>
                </a:lnTo>
                <a:lnTo>
                  <a:pt x="0" y="38"/>
                </a:lnTo>
                <a:lnTo>
                  <a:pt x="88" y="0"/>
                </a:lnTo>
              </a:path>
            </a:pathLst>
          </a:custGeom>
          <a:solidFill>
            <a:srgbClr val="BBE0E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02" name="path 402"/>
          <p:cNvSpPr/>
          <p:nvPr/>
        </p:nvSpPr>
        <p:spPr>
          <a:xfrm>
            <a:off x="1621536" y="4069079"/>
            <a:ext cx="144780" cy="141732"/>
          </a:xfrm>
          <a:custGeom>
            <a:avLst/>
            <a:gdLst/>
            <a:ahLst/>
            <a:cxnLst/>
            <a:rect l="0" t="0" r="0" b="0"/>
            <a:pathLst>
              <a:path w="228" h="223">
                <a:moveTo>
                  <a:pt x="88" y="0"/>
                </a:moveTo>
                <a:lnTo>
                  <a:pt x="134" y="60"/>
                </a:lnTo>
                <a:lnTo>
                  <a:pt x="117" y="67"/>
                </a:lnTo>
                <a:lnTo>
                  <a:pt x="175" y="122"/>
                </a:lnTo>
                <a:lnTo>
                  <a:pt x="153" y="132"/>
                </a:lnTo>
                <a:lnTo>
                  <a:pt x="228" y="223"/>
                </a:lnTo>
                <a:lnTo>
                  <a:pt x="105" y="156"/>
                </a:lnTo>
                <a:lnTo>
                  <a:pt x="129" y="144"/>
                </a:lnTo>
                <a:lnTo>
                  <a:pt x="52" y="98"/>
                </a:lnTo>
                <a:lnTo>
                  <a:pt x="79" y="84"/>
                </a:lnTo>
                <a:lnTo>
                  <a:pt x="0" y="38"/>
                </a:lnTo>
                <a:lnTo>
                  <a:pt x="88" y="0"/>
                </a:lnTo>
              </a:path>
            </a:pathLst>
          </a:custGeom>
          <a:solidFill>
            <a:srgbClr val="BBE0E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04" name="textbox 404"/>
          <p:cNvSpPr/>
          <p:nvPr/>
        </p:nvSpPr>
        <p:spPr>
          <a:xfrm>
            <a:off x="1288872" y="5750058"/>
            <a:ext cx="269240" cy="11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gear.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06" name="picture 406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 rot="21600000">
            <a:off x="2086355" y="2592324"/>
            <a:ext cx="88392" cy="88391"/>
          </a:xfrm>
          <a:prstGeom prst="rect">
            <a:avLst/>
          </a:prstGeom>
        </p:spPr>
      </p:pic>
      <p:pic>
        <p:nvPicPr>
          <p:cNvPr id="408" name="picture 408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 rot="21600000">
            <a:off x="3774948" y="3887723"/>
            <a:ext cx="88391" cy="88392"/>
          </a:xfrm>
          <a:prstGeom prst="rect">
            <a:avLst/>
          </a:prstGeom>
        </p:spPr>
      </p:pic>
      <p:pic>
        <p:nvPicPr>
          <p:cNvPr id="410" name="picture 410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 rot="21600000">
            <a:off x="3774948" y="2592324"/>
            <a:ext cx="88391" cy="88391"/>
          </a:xfrm>
          <a:prstGeom prst="rect">
            <a:avLst/>
          </a:prstGeom>
        </p:spPr>
      </p:pic>
      <p:pic>
        <p:nvPicPr>
          <p:cNvPr id="412" name="picture 412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 rot="21600000">
            <a:off x="2086355" y="3892295"/>
            <a:ext cx="88392" cy="83820"/>
          </a:xfrm>
          <a:prstGeom prst="rect">
            <a:avLst/>
          </a:prstGeom>
        </p:spPr>
      </p:pic>
      <p:sp>
        <p:nvSpPr>
          <p:cNvPr id="414" name="path 414"/>
          <p:cNvSpPr/>
          <p:nvPr/>
        </p:nvSpPr>
        <p:spPr>
          <a:xfrm>
            <a:off x="1255776" y="5466588"/>
            <a:ext cx="7619" cy="963167"/>
          </a:xfrm>
          <a:custGeom>
            <a:avLst/>
            <a:gdLst/>
            <a:ahLst/>
            <a:cxnLst/>
            <a:rect l="0" t="0" r="0" b="0"/>
            <a:pathLst>
              <a:path w="11" h="1516">
                <a:moveTo>
                  <a:pt x="0" y="0"/>
                </a:moveTo>
                <a:lnTo>
                  <a:pt x="0" y="1516"/>
                </a:lnTo>
                <a:lnTo>
                  <a:pt x="11" y="1516"/>
                </a:lnTo>
                <a:lnTo>
                  <a:pt x="11" y="0"/>
                </a:lnTo>
                <a:lnTo>
                  <a:pt x="0" y="0"/>
                </a:lnTo>
              </a:path>
            </a:pathLst>
          </a:custGeom>
          <a:solidFill>
            <a:srgbClr val="BBE0E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picture 4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88976" y="563879"/>
            <a:ext cx="4261103" cy="5887211"/>
          </a:xfrm>
          <a:prstGeom prst="rect">
            <a:avLst/>
          </a:prstGeom>
        </p:spPr>
      </p:pic>
      <p:sp>
        <p:nvSpPr>
          <p:cNvPr id="418" name="rect 418"/>
          <p:cNvSpPr/>
          <p:nvPr/>
        </p:nvSpPr>
        <p:spPr>
          <a:xfrm>
            <a:off x="941831" y="5411723"/>
            <a:ext cx="257556" cy="166116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420" name="table 420"/>
          <p:cNvGraphicFramePr>
            <a:graphicFrameLocks noGrp="1"/>
          </p:cNvGraphicFramePr>
          <p:nvPr/>
        </p:nvGraphicFramePr>
        <p:xfrm>
          <a:off x="250202" y="621665"/>
          <a:ext cx="4121150" cy="5782945"/>
        </p:xfrm>
        <a:graphic>
          <a:graphicData uri="http://schemas.openxmlformats.org/drawingml/2006/table">
            <a:tbl>
              <a:tblPr/>
              <a:tblGrid>
                <a:gridCol w="650240"/>
                <a:gridCol w="3470909"/>
              </a:tblGrid>
              <a:tr h="193675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2260">
                <a:tc vMerge="1"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485" algn="l" rtl="0" eaLnBrk="0">
                        <a:lnSpc>
                          <a:spcPts val="114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</a:t>
                      </a: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,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This  LED  is  always  on  when  the  motor  is  powered.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67310" indent="-3175" algn="l" rtl="0" eaLnBrk="0">
                        <a:lnSpc>
                          <a:spcPct val="111000"/>
                        </a:lnSpc>
                        <a:spcBef>
                          <a:spcPts val="12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2 ,   This  LED  flashes  once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everytime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an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effective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RF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signal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              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received.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61595" algn="l" rtl="0" eaLnBrk="0">
                        <a:lnSpc>
                          <a:spcPct val="111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3 ,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  setting  the  ti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mer  for  auto- close,   this  LED  flashes  once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    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along  with  a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beep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against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each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press  of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ONE.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61595" indent="-5715" algn="l" rtl="0" eaLnBrk="0">
                        <a:lnSpc>
                          <a:spcPct val="111000"/>
                        </a:lnSpc>
                        <a:spcBef>
                          <a:spcPts val="5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4</a:t>
                      </a:r>
                      <a:r>
                        <a:rPr sz="9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,  In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Co-op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mode,  this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LED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flashes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constantly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once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per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second.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5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,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auto-close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coun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tdown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ongoing,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this</a:t>
                      </a:r>
                      <a:r>
                        <a:rPr sz="9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LED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flashes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61595" algn="l" rtl="0" eaLnBrk="0">
                        <a:lnSpc>
                          <a:spcPts val="1205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once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per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second.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61595" algn="l" rtl="0" eaLnBrk="0">
                        <a:lnSpc>
                          <a:spcPct val="117000"/>
                        </a:lnSpc>
                        <a:spcBef>
                          <a:spcPts val="20"/>
                        </a:spcBef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6</a:t>
                      </a:r>
                      <a:r>
                        <a:rPr sz="8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,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In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motion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opening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,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this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LED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flashes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once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per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second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         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7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,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In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  motion  of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closing,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this  LED  flashes  5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times  per  second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61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310" algn="l" rtl="0" eaLnBrk="0">
                        <a:lnSpc>
                          <a:spcPct val="77000"/>
                        </a:lnSpc>
                      </a:pP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UNDER</a:t>
                      </a:r>
                      <a:r>
                        <a:rPr sz="900" b="1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-</a:t>
                      </a:r>
                      <a:r>
                        <a:rPr sz="900" b="1" kern="0" spc="-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b="1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V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71120" algn="l" rtl="0" eaLnBrk="0">
                        <a:lnSpc>
                          <a:spcPct val="114000"/>
                        </a:lnSpc>
                        <a:spcBef>
                          <a:spcPts val="140"/>
                        </a:spcBef>
                      </a:pP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</a:t>
                      </a:r>
                      <a:r>
                        <a:rPr sz="9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,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voltage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battery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in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between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lang="en-US"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30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~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lang="en-US"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31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V,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this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LED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always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53975" indent="8890" algn="l" rtl="0" eaLnBrk="0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2,</a:t>
                      </a:r>
                      <a:r>
                        <a:rPr sz="9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voltage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battery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lower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than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lang="en-US"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30</a:t>
                      </a:r>
                      <a:r>
                        <a:rPr sz="9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V,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this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LED          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flashes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constantl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y,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voltage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too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low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for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motor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to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work,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please</a:t>
                      </a:r>
                      <a:r>
                        <a:rPr sz="9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charge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battery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by</a:t>
                      </a:r>
                      <a:r>
                        <a:rPr sz="9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putting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motor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an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AC</a:t>
                      </a:r>
                      <a:r>
                        <a:rPr sz="9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pwoer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supply</a:t>
                      </a:r>
                      <a:r>
                        <a:rPr sz="9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or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solar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power.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794"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" indent="635" algn="l" rtl="0" eaLnBrk="0">
                        <a:lnSpc>
                          <a:spcPct val="111000"/>
                        </a:lnSpc>
                        <a:spcBef>
                          <a:spcPts val="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,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bluetooth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module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not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bound,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this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LED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flash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es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once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per</a:t>
                      </a:r>
                      <a:r>
                        <a:rPr sz="9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second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constantly.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2895">
                <a:tc vMerge="1"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860" indent="8890" algn="l" rtl="0" eaLnBrk="0">
                        <a:lnSpc>
                          <a:spcPct val="107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2 ,   After  bin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ding,   this  LED  flashes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once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per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second  when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linked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with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  mobile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app,   and  goes  off  when  the  app  is  quit.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8295">
                <a:tc vMerge="1"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" indent="8255" algn="l" rtl="0" eaLnBrk="0">
                        <a:lnSpc>
                          <a:spcPct val="116000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3</a:t>
                      </a:r>
                      <a:r>
                        <a:rPr sz="9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,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After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holding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down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BLE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key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for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5s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to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reset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bluetoot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h     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feature,  this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LED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stays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" indent="6350" algn="l" rtl="0" eaLnBrk="0">
                        <a:lnSpc>
                          <a:spcPct val="118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</a:t>
                      </a:r>
                      <a:r>
                        <a:rPr sz="9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,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charging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battery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(if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installed),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this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LED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always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   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2</a:t>
                      </a:r>
                      <a:r>
                        <a:rPr sz="9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,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This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LED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goes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off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after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full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charg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ed.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75" algn="l" rtl="0" eaLnBrk="0">
                        <a:lnSpc>
                          <a:spcPts val="615"/>
                        </a:lnSpc>
                        <a:tabLst>
                          <a:tab pos="67310" algn="l"/>
                        </a:tabLst>
                      </a:pPr>
                      <a:r>
                        <a:rPr sz="9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	</a:t>
                      </a: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INFR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23495" algn="l" rtl="0" eaLnBrk="0">
                        <a:lnSpc>
                          <a:spcPts val="1205"/>
                        </a:lnSpc>
                        <a:spcBef>
                          <a:spcPts val="17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infrared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gets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triggered,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this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LED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on,  otherwise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it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stays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off.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7809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914">
                <a:tc vMerge="1"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05" indent="-635" algn="l" rtl="0" eaLnBrk="0">
                        <a:lnSpc>
                          <a:spcPct val="118000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ONE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button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triggered,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this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LED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on,  otherwi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it   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stays</a:t>
                      </a:r>
                      <a:r>
                        <a:rPr sz="9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off.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22" name="picture 4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93920" y="559308"/>
            <a:ext cx="4261103" cy="3962400"/>
          </a:xfrm>
          <a:prstGeom prst="rect">
            <a:avLst/>
          </a:prstGeom>
        </p:spPr>
      </p:pic>
      <p:sp>
        <p:nvSpPr>
          <p:cNvPr id="424" name="rect 424"/>
          <p:cNvSpPr/>
          <p:nvPr/>
        </p:nvSpPr>
        <p:spPr>
          <a:xfrm>
            <a:off x="5446775" y="2362200"/>
            <a:ext cx="301752" cy="164591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26" name="rect 426"/>
          <p:cNvSpPr/>
          <p:nvPr/>
        </p:nvSpPr>
        <p:spPr>
          <a:xfrm>
            <a:off x="5461647" y="2894965"/>
            <a:ext cx="64134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28" name="rect 428"/>
          <p:cNvSpPr/>
          <p:nvPr/>
        </p:nvSpPr>
        <p:spPr>
          <a:xfrm>
            <a:off x="5525782" y="2894965"/>
            <a:ext cx="50800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30" name="rect 430"/>
          <p:cNvSpPr/>
          <p:nvPr/>
        </p:nvSpPr>
        <p:spPr>
          <a:xfrm>
            <a:off x="5461647" y="3710940"/>
            <a:ext cx="82550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32" name="rect 432"/>
          <p:cNvSpPr/>
          <p:nvPr/>
        </p:nvSpPr>
        <p:spPr>
          <a:xfrm>
            <a:off x="5544197" y="3710940"/>
            <a:ext cx="64770" cy="14668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434" name="table 434"/>
          <p:cNvGraphicFramePr>
            <a:graphicFrameLocks noGrp="1"/>
          </p:cNvGraphicFramePr>
          <p:nvPr/>
        </p:nvGraphicFramePr>
        <p:xfrm>
          <a:off x="4808867" y="615950"/>
          <a:ext cx="4118609" cy="3865880"/>
        </p:xfrm>
        <a:graphic>
          <a:graphicData uri="http://schemas.openxmlformats.org/drawingml/2006/table">
            <a:tbl>
              <a:tblPr/>
              <a:tblGrid>
                <a:gridCol w="596900"/>
                <a:gridCol w="3521709"/>
              </a:tblGrid>
              <a:tr h="5226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960" indent="-3175" algn="l" rtl="0" eaLnBrk="0">
                        <a:lnSpc>
                          <a:spcPct val="119000"/>
                        </a:lnSpc>
                        <a:spcBef>
                          <a:spcPts val="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corresp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onding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motion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gets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triggered,  this  LED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on,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    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otherwise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it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stays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f.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75" indent="-1270" algn="l" rtl="0" eaLnBrk="0">
                        <a:lnSpc>
                          <a:spcPct val="118000"/>
                        </a:lnSpc>
                        <a:spcBef>
                          <a:spcPts val="27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corres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ponding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motion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gets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triggered,  this  LED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on,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         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otherwise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it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stays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f.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algn="l" rtl="0" eaLnBrk="0">
                        <a:lnSpc>
                          <a:spcPct val="14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" indent="-2540" algn="l" rtl="0" eaLnBrk="0">
                        <a:lnSpc>
                          <a:spcPct val="119000"/>
                        </a:lnSpc>
                        <a:spcBef>
                          <a:spcPts val="27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motor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in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stop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status,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this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LED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on,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otherwise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it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stays</a:t>
                      </a:r>
                      <a:r>
                        <a:rPr sz="9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off.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67310" algn="l" rtl="0" eaLnBrk="0">
                        <a:lnSpc>
                          <a:spcPts val="630"/>
                        </a:lnSpc>
                        <a:spcBef>
                          <a:spcPts val="1215"/>
                        </a:spcBef>
                      </a:pPr>
                      <a:r>
                        <a:rPr sz="9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LOOP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25400" indent="-2540" algn="l" rtl="0" eaLnBrk="0">
                        <a:lnSpc>
                          <a:spcPct val="118000"/>
                        </a:lnSpc>
                        <a:spcBef>
                          <a:spcPts val="18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loop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sensor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gets</a:t>
                      </a:r>
                      <a:r>
                        <a:rPr sz="9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triggered,  this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LED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on,  otherwise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it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stays</a:t>
                      </a:r>
                      <a:r>
                        <a:rPr sz="9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off.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60325" algn="l" rtl="0" eaLnBrk="0">
                        <a:lnSpc>
                          <a:spcPts val="625"/>
                        </a:lnSpc>
                        <a:spcBef>
                          <a:spcPts val="795"/>
                        </a:spcBef>
                      </a:pP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CL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22860" algn="l" rtl="0" eaLnBrk="0">
                        <a:lnSpc>
                          <a:spcPts val="1140"/>
                        </a:lnSpc>
                        <a:spcBef>
                          <a:spcPts val="215"/>
                        </a:spcBef>
                      </a:pPr>
                      <a:r>
                        <a:rPr sz="900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</a:t>
                      </a:r>
                      <a:r>
                        <a:rPr sz="900" kern="0" spc="13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blue</a:t>
                      </a:r>
                      <a:r>
                        <a:rPr sz="900" kern="0" spc="7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</a:t>
                      </a:r>
                      <a:r>
                        <a:rPr sz="900" kern="0" spc="15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8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at</a:t>
                      </a:r>
                      <a:r>
                        <a:rPr sz="900" kern="0" spc="9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OFF</a:t>
                      </a:r>
                      <a:r>
                        <a:rPr sz="900" kern="0" spc="1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(</a:t>
                      </a:r>
                      <a:r>
                        <a:rPr sz="900" kern="0" spc="16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3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NO)</a:t>
                      </a:r>
                      <a:r>
                        <a:rPr sz="900" kern="0" spc="17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3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: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18415" algn="l" rtl="0" eaLnBrk="0">
                        <a:lnSpc>
                          <a:spcPts val="1080"/>
                        </a:lnSpc>
                        <a:spcBef>
                          <a:spcPts val="7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This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LED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hen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hig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her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limit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sensor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works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,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otherwise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it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’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off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</a:t>
                      </a:r>
                      <a:endParaRPr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22860" algn="l" rtl="0" eaLnBrk="0">
                        <a:lnSpc>
                          <a:spcPts val="1080"/>
                        </a:lnSpc>
                        <a:spcBef>
                          <a:spcPts val="215"/>
                        </a:spcBef>
                      </a:pPr>
                      <a:r>
                        <a:rPr sz="800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</a:t>
                      </a:r>
                      <a:r>
                        <a:rPr sz="800" kern="0" spc="15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hen</a:t>
                      </a:r>
                      <a:r>
                        <a:rPr sz="800" kern="0" spc="16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blue</a:t>
                      </a:r>
                      <a:r>
                        <a:rPr sz="800" kern="0" spc="1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</a:t>
                      </a:r>
                      <a:r>
                        <a:rPr sz="800" kern="0" spc="2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800" kern="0" spc="1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at</a:t>
                      </a:r>
                      <a:r>
                        <a:rPr sz="800" kern="0" spc="13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</a:t>
                      </a:r>
                      <a:r>
                        <a:rPr sz="800" kern="0" spc="15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(  NC)</a:t>
                      </a:r>
                      <a:r>
                        <a:rPr sz="800" kern="0" spc="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:</a:t>
                      </a:r>
                      <a:endParaRPr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18415" algn="l" rtl="0" eaLnBrk="0">
                        <a:lnSpc>
                          <a:spcPts val="1140"/>
                        </a:lnSpc>
                        <a:spcBef>
                          <a:spcPts val="2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This  LED  i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  off  when  the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higher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limit  sensor</a:t>
                      </a:r>
                      <a:r>
                        <a:rPr sz="9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works,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otherwise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it’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5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5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69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6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325" algn="l" rtl="0" eaLnBrk="0">
                        <a:lnSpc>
                          <a:spcPts val="630"/>
                        </a:lnSpc>
                        <a:spcBef>
                          <a:spcPts val="5"/>
                        </a:spcBef>
                      </a:pPr>
                      <a:r>
                        <a:rPr sz="9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OP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22860" algn="l" rtl="0" eaLnBrk="0">
                        <a:lnSpc>
                          <a:spcPts val="1145"/>
                        </a:lnSpc>
                        <a:spcBef>
                          <a:spcPts val="215"/>
                        </a:spcBef>
                      </a:pPr>
                      <a:r>
                        <a:rPr sz="900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When</a:t>
                      </a:r>
                      <a:r>
                        <a:rPr sz="900" kern="0" spc="13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blue</a:t>
                      </a:r>
                      <a:r>
                        <a:rPr sz="900" kern="0" spc="7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</a:t>
                      </a:r>
                      <a:r>
                        <a:rPr sz="900" kern="0" spc="15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900" kern="0" spc="8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at</a:t>
                      </a:r>
                      <a:r>
                        <a:rPr sz="900" kern="0" spc="9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OFF</a:t>
                      </a:r>
                      <a:r>
                        <a:rPr sz="900" kern="0" spc="1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(</a:t>
                      </a:r>
                      <a:r>
                        <a:rPr sz="900" kern="0" spc="16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3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NO)</a:t>
                      </a:r>
                      <a:r>
                        <a:rPr sz="900" kern="0" spc="17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3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: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18415" algn="l" rtl="0" eaLnBrk="0">
                        <a:lnSpc>
                          <a:spcPts val="1080"/>
                        </a:lnSpc>
                        <a:spcBef>
                          <a:spcPts val="7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This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LED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hen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lower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limit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sensor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works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,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otherwise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it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’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off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.</a:t>
                      </a:r>
                      <a:endParaRPr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22860" algn="l" rtl="0" eaLnBrk="0">
                        <a:lnSpc>
                          <a:spcPts val="1080"/>
                        </a:lnSpc>
                        <a:spcBef>
                          <a:spcPts val="215"/>
                        </a:spcBef>
                      </a:pPr>
                      <a:r>
                        <a:rPr sz="800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</a:t>
                      </a:r>
                      <a:r>
                        <a:rPr sz="800" kern="0" spc="15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hen</a:t>
                      </a:r>
                      <a:r>
                        <a:rPr sz="800" kern="0" spc="16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blue</a:t>
                      </a:r>
                      <a:r>
                        <a:rPr sz="800" kern="0" spc="1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①</a:t>
                      </a:r>
                      <a:r>
                        <a:rPr sz="800" kern="0" spc="2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800" kern="0" spc="1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at</a:t>
                      </a:r>
                      <a:r>
                        <a:rPr sz="800" kern="0" spc="13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</a:t>
                      </a:r>
                      <a:r>
                        <a:rPr sz="800" kern="0" spc="15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(  NC)</a:t>
                      </a:r>
                      <a:r>
                        <a:rPr sz="800" kern="0" spc="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:</a:t>
                      </a:r>
                      <a:endParaRPr sz="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18415" algn="l" rtl="0" eaLnBrk="0">
                        <a:lnSpc>
                          <a:spcPts val="1145"/>
                        </a:lnSpc>
                        <a:spcBef>
                          <a:spcPts val="2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This  LED  is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off  when  the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lower  limit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sensor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works,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otherwise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it’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on.</a:t>
                      </a:r>
                      <a:endParaRPr sz="9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BB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36" name="picture 4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693920" y="4943855"/>
            <a:ext cx="4261103" cy="1505711"/>
          </a:xfrm>
          <a:prstGeom prst="rect">
            <a:avLst/>
          </a:prstGeom>
        </p:spPr>
      </p:pic>
      <p:sp>
        <p:nvSpPr>
          <p:cNvPr id="438" name="textbox 438"/>
          <p:cNvSpPr/>
          <p:nvPr/>
        </p:nvSpPr>
        <p:spPr>
          <a:xfrm>
            <a:off x="4783042" y="4705603"/>
            <a:ext cx="4053204" cy="17011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18260" algn="l" rtl="0" eaLnBrk="0">
              <a:lnSpc>
                <a:spcPct val="84000"/>
              </a:lnSpc>
            </a:pP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Buzzer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Indicator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670" algn="l" rtl="0" eaLnBrk="0">
              <a:lnSpc>
                <a:spcPts val="1145"/>
              </a:lnSpc>
              <a:spcBef>
                <a:spcPts val="76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</a:t>
            </a:r>
            <a:r>
              <a:rPr sz="900" kern="0" spc="-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  beep  occurs  each  time  a  dip  switch  is  switched.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4765" indent="-3810" algn="l" rtl="0" eaLnBrk="0">
              <a:lnSpc>
                <a:spcPct val="111000"/>
              </a:lnSpc>
              <a:spcBef>
                <a:spcPts val="125"/>
              </a:spcBef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2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 When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both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limit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sensors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are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triggered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at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same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time,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buzzer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keeps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buzzing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and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cannot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be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operated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by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any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button,  in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this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case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  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height</a:t>
            </a:r>
            <a:r>
              <a:rPr sz="900" kern="0" spc="2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of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magnet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should</a:t>
            </a:r>
            <a:r>
              <a:rPr sz="900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be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adjusted.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8415" algn="l" rtl="0" eaLnBrk="0">
              <a:lnSpc>
                <a:spcPts val="114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3 ,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When  the  gate  is  at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  open/ closed  limit  position,   when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▲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or        is  pre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ssed,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8415" algn="l" rtl="0" eaLnBrk="0">
              <a:lnSpc>
                <a:spcPts val="1145"/>
              </a:lnSpc>
              <a:spcBef>
                <a:spcPts val="5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3   continuous   beeps  occur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and   no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reaction  happens.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2700" algn="l" rtl="0" eaLnBrk="0">
              <a:lnSpc>
                <a:spcPts val="1205"/>
              </a:lnSpc>
              <a:spcBef>
                <a:spcPts val="55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4</a:t>
            </a:r>
            <a:r>
              <a:rPr sz="900" kern="0" spc="-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 Stop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again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st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resistance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when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opening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will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cause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3  continuous  beeps,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6510" indent="-635" algn="l" rtl="0" eaLnBrk="0">
              <a:lnSpc>
                <a:spcPct val="116000"/>
              </a:lnSpc>
              <a:spcBef>
                <a:spcPts val="45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stop/ rebound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against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resistance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when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closing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will</a:t>
            </a:r>
            <a:r>
              <a:rPr sz="9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cause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5  continuous  beeps.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5</a:t>
            </a:r>
            <a:r>
              <a:rPr sz="900" kern="0" spc="-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If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the</a:t>
            </a:r>
            <a:r>
              <a:rPr sz="9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battery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voltage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is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too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low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 8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continuous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beeps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occur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40" name="picture 4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172240" y="5646721"/>
            <a:ext cx="106680" cy="86630"/>
          </a:xfrm>
          <a:prstGeom prst="rect">
            <a:avLst/>
          </a:prstGeom>
        </p:spPr>
      </p:pic>
      <p:pic>
        <p:nvPicPr>
          <p:cNvPr id="442" name="picture 4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749551" y="330708"/>
            <a:ext cx="1196339" cy="179196"/>
          </a:xfrm>
          <a:prstGeom prst="rect">
            <a:avLst/>
          </a:prstGeom>
        </p:spPr>
      </p:pic>
      <p:pic>
        <p:nvPicPr>
          <p:cNvPr id="444" name="picture 4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64819" y="4794503"/>
            <a:ext cx="243840" cy="324611"/>
          </a:xfrm>
          <a:prstGeom prst="rect">
            <a:avLst/>
          </a:prstGeom>
        </p:spPr>
      </p:pic>
      <p:pic>
        <p:nvPicPr>
          <p:cNvPr id="446" name="picture 44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003291" y="1197864"/>
            <a:ext cx="219455" cy="342900"/>
          </a:xfrm>
          <a:prstGeom prst="rect">
            <a:avLst/>
          </a:prstGeom>
        </p:spPr>
      </p:pic>
      <p:pic>
        <p:nvPicPr>
          <p:cNvPr id="448" name="picture 44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03275" y="2456688"/>
            <a:ext cx="525780" cy="135635"/>
          </a:xfrm>
          <a:prstGeom prst="rect">
            <a:avLst/>
          </a:prstGeom>
        </p:spPr>
      </p:pic>
      <p:pic>
        <p:nvPicPr>
          <p:cNvPr id="450" name="picture 4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021579" y="621791"/>
            <a:ext cx="193547" cy="348996"/>
          </a:xfrm>
          <a:prstGeom prst="rect">
            <a:avLst/>
          </a:prstGeom>
        </p:spPr>
      </p:pic>
      <p:pic>
        <p:nvPicPr>
          <p:cNvPr id="452" name="picture 45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78536" y="5419343"/>
            <a:ext cx="187452" cy="347472"/>
          </a:xfrm>
          <a:prstGeom prst="rect">
            <a:avLst/>
          </a:prstGeom>
        </p:spPr>
      </p:pic>
      <p:pic>
        <p:nvPicPr>
          <p:cNvPr id="454" name="picture 45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5023103" y="1775460"/>
            <a:ext cx="182879" cy="353567"/>
          </a:xfrm>
          <a:prstGeom prst="rect">
            <a:avLst/>
          </a:prstGeom>
        </p:spPr>
      </p:pic>
      <p:pic>
        <p:nvPicPr>
          <p:cNvPr id="456" name="picture 45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021579" y="2351532"/>
            <a:ext cx="173735" cy="347471"/>
          </a:xfrm>
          <a:prstGeom prst="rect">
            <a:avLst/>
          </a:prstGeom>
        </p:spPr>
      </p:pic>
      <p:sp>
        <p:nvSpPr>
          <p:cNvPr id="458" name="textbox 458"/>
          <p:cNvSpPr/>
          <p:nvPr/>
        </p:nvSpPr>
        <p:spPr>
          <a:xfrm>
            <a:off x="5446775" y="1190244"/>
            <a:ext cx="340359" cy="166370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685" algn="l" rtl="0" eaLnBrk="0">
              <a:lnSpc>
                <a:spcPct val="77000"/>
              </a:lnSpc>
              <a:spcBef>
                <a:spcPts val="5"/>
              </a:spcBef>
            </a:pP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CLOSE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60" name="picture 46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394715" y="637032"/>
            <a:ext cx="396239" cy="141732"/>
          </a:xfrm>
          <a:prstGeom prst="rect">
            <a:avLst/>
          </a:prstGeom>
        </p:spPr>
      </p:pic>
      <p:sp>
        <p:nvSpPr>
          <p:cNvPr id="462" name="textbox 462"/>
          <p:cNvSpPr/>
          <p:nvPr/>
        </p:nvSpPr>
        <p:spPr>
          <a:xfrm>
            <a:off x="941831" y="3666744"/>
            <a:ext cx="335915" cy="165100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7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035" algn="l" rtl="0" eaLnBrk="0">
              <a:lnSpc>
                <a:spcPct val="77000"/>
              </a:lnSpc>
            </a:pP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LED</a:t>
            </a:r>
            <a:r>
              <a:rPr sz="900" b="1" kern="0" spc="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11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64" name="textbox 464"/>
          <p:cNvSpPr/>
          <p:nvPr/>
        </p:nvSpPr>
        <p:spPr>
          <a:xfrm>
            <a:off x="941831" y="4818888"/>
            <a:ext cx="335915" cy="165100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035" algn="l" rtl="0" eaLnBrk="0">
              <a:lnSpc>
                <a:spcPct val="77000"/>
              </a:lnSpc>
              <a:spcBef>
                <a:spcPts val="0"/>
              </a:spcBef>
            </a:pP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LED</a:t>
            </a:r>
            <a:r>
              <a:rPr sz="900" b="1" kern="0" spc="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13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66" name="picture 46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516636" y="3678935"/>
            <a:ext cx="149352" cy="356616"/>
          </a:xfrm>
          <a:prstGeom prst="rect">
            <a:avLst/>
          </a:prstGeom>
        </p:spPr>
      </p:pic>
      <p:pic>
        <p:nvPicPr>
          <p:cNvPr id="468" name="picture 46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486156" y="5890259"/>
            <a:ext cx="150876" cy="352044"/>
          </a:xfrm>
          <a:prstGeom prst="rect">
            <a:avLst/>
          </a:prstGeom>
        </p:spPr>
      </p:pic>
      <p:pic>
        <p:nvPicPr>
          <p:cNvPr id="470" name="picture 47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5023103" y="2926079"/>
            <a:ext cx="141732" cy="358140"/>
          </a:xfrm>
          <a:prstGeom prst="rect">
            <a:avLst/>
          </a:prstGeom>
        </p:spPr>
      </p:pic>
      <p:sp>
        <p:nvSpPr>
          <p:cNvPr id="472" name="textbox 472"/>
          <p:cNvSpPr/>
          <p:nvPr/>
        </p:nvSpPr>
        <p:spPr>
          <a:xfrm>
            <a:off x="5446775" y="624840"/>
            <a:ext cx="307975" cy="165100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6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7000"/>
              </a:lnSpc>
              <a:spcBef>
                <a:spcPts val="5"/>
              </a:spcBef>
            </a:pP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OPEN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74" name="picture 47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5029200" y="3741419"/>
            <a:ext cx="135635" cy="358139"/>
          </a:xfrm>
          <a:prstGeom prst="rect">
            <a:avLst/>
          </a:prstGeom>
        </p:spPr>
      </p:pic>
      <p:sp>
        <p:nvSpPr>
          <p:cNvPr id="476" name="textbox 476"/>
          <p:cNvSpPr/>
          <p:nvPr/>
        </p:nvSpPr>
        <p:spPr>
          <a:xfrm>
            <a:off x="5446775" y="1767840"/>
            <a:ext cx="287020" cy="166370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7000"/>
              </a:lnSpc>
              <a:spcBef>
                <a:spcPts val="0"/>
              </a:spcBef>
            </a:pPr>
            <a:r>
              <a:rPr sz="900" b="1" kern="0" spc="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STOP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78" name="picture 47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4568952" y="502920"/>
            <a:ext cx="7620" cy="5850635"/>
          </a:xfrm>
          <a:prstGeom prst="rect">
            <a:avLst/>
          </a:prstGeom>
        </p:spPr>
      </p:pic>
      <p:sp>
        <p:nvSpPr>
          <p:cNvPr id="480" name="textbox 480"/>
          <p:cNvSpPr/>
          <p:nvPr/>
        </p:nvSpPr>
        <p:spPr>
          <a:xfrm>
            <a:off x="941831" y="646176"/>
            <a:ext cx="248920" cy="165100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7000"/>
              </a:lnSpc>
              <a:spcBef>
                <a:spcPts val="0"/>
              </a:spcBef>
            </a:pP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RUN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82" name="textbox 482"/>
          <p:cNvSpPr/>
          <p:nvPr/>
        </p:nvSpPr>
        <p:spPr>
          <a:xfrm>
            <a:off x="911351" y="5900928"/>
            <a:ext cx="241300" cy="165100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77000"/>
              </a:lnSpc>
              <a:spcBef>
                <a:spcPts val="0"/>
              </a:spcBef>
            </a:pPr>
            <a:r>
              <a:rPr sz="900" b="1" kern="0" spc="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ONE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picture 4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52984" y="1702307"/>
            <a:ext cx="856488" cy="576072"/>
          </a:xfrm>
          <a:prstGeom prst="rect">
            <a:avLst/>
          </a:prstGeom>
        </p:spPr>
      </p:pic>
      <p:sp>
        <p:nvSpPr>
          <p:cNvPr id="486" name="textbox 486"/>
          <p:cNvSpPr/>
          <p:nvPr/>
        </p:nvSpPr>
        <p:spPr>
          <a:xfrm>
            <a:off x="287661" y="5582722"/>
            <a:ext cx="1109980" cy="3498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" indent="-2540" algn="l" rtl="0" eaLnBrk="0">
              <a:lnSpc>
                <a:spcPct val="118000"/>
              </a:lnSpc>
            </a:pP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One-key</a:t>
            </a:r>
            <a:r>
              <a:rPr sz="900" b="1" kern="0" spc="2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Wall</a:t>
            </a:r>
            <a:r>
              <a:rPr sz="900" b="1" kern="0" spc="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Switch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(</a:t>
            </a:r>
            <a:r>
              <a:rPr sz="900" b="1" kern="0" spc="-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Optional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)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88" name="textbox 488"/>
          <p:cNvSpPr/>
          <p:nvPr/>
        </p:nvSpPr>
        <p:spPr>
          <a:xfrm>
            <a:off x="1485887" y="6349295"/>
            <a:ext cx="955675" cy="3530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" indent="-2540" algn="l" rtl="0" eaLnBrk="0">
              <a:lnSpc>
                <a:spcPct val="119000"/>
              </a:lnSpc>
            </a:pP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3-key</a:t>
            </a:r>
            <a:r>
              <a:rPr sz="900" b="1" kern="0" spc="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Wall</a:t>
            </a:r>
            <a:r>
              <a:rPr sz="900" b="1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Switch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(</a:t>
            </a:r>
            <a:r>
              <a:rPr sz="900" b="1" kern="0" spc="-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Optional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)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90" name="picture 4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6240" y="4198619"/>
            <a:ext cx="702564" cy="161544"/>
          </a:xfrm>
          <a:prstGeom prst="rect">
            <a:avLst/>
          </a:prstGeom>
        </p:spPr>
      </p:pic>
      <p:pic>
        <p:nvPicPr>
          <p:cNvPr id="492" name="picture 4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10868" y="3966971"/>
            <a:ext cx="3186684" cy="1685544"/>
          </a:xfrm>
          <a:prstGeom prst="rect">
            <a:avLst/>
          </a:prstGeom>
        </p:spPr>
      </p:pic>
      <p:pic>
        <p:nvPicPr>
          <p:cNvPr id="494" name="picture 4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142232" y="5733288"/>
            <a:ext cx="403859" cy="545592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4276344" y="4302252"/>
            <a:ext cx="137159" cy="1450847"/>
            <a:chOff x="0" y="0"/>
            <a:chExt cx="137159" cy="1450847"/>
          </a:xfrm>
        </p:grpSpPr>
        <p:sp>
          <p:nvSpPr>
            <p:cNvPr id="496" name="path 496"/>
            <p:cNvSpPr/>
            <p:nvPr/>
          </p:nvSpPr>
          <p:spPr>
            <a:xfrm>
              <a:off x="117347" y="1523"/>
              <a:ext cx="19811" cy="1449324"/>
            </a:xfrm>
            <a:custGeom>
              <a:avLst/>
              <a:gdLst/>
              <a:ahLst/>
              <a:cxnLst/>
              <a:rect l="0" t="0" r="0" b="0"/>
              <a:pathLst>
                <a:path w="31" h="2282">
                  <a:moveTo>
                    <a:pt x="0" y="0"/>
                  </a:moveTo>
                  <a:lnTo>
                    <a:pt x="0" y="2282"/>
                  </a:lnTo>
                  <a:lnTo>
                    <a:pt x="31" y="2282"/>
                  </a:ln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98" name="path 498"/>
            <p:cNvSpPr/>
            <p:nvPr/>
          </p:nvSpPr>
          <p:spPr>
            <a:xfrm>
              <a:off x="0" y="0"/>
              <a:ext cx="18288" cy="1432559"/>
            </a:xfrm>
            <a:custGeom>
              <a:avLst/>
              <a:gdLst/>
              <a:ahLst/>
              <a:cxnLst/>
              <a:rect l="0" t="0" r="0" b="0"/>
              <a:pathLst>
                <a:path w="28" h="2255">
                  <a:moveTo>
                    <a:pt x="0" y="0"/>
                  </a:moveTo>
                  <a:lnTo>
                    <a:pt x="0" y="2255"/>
                  </a:lnTo>
                  <a:lnTo>
                    <a:pt x="28" y="2255"/>
                  </a:ln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solidFill>
              <a:srgbClr val="E800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500" name="path 500"/>
          <p:cNvSpPr/>
          <p:nvPr/>
        </p:nvSpPr>
        <p:spPr>
          <a:xfrm>
            <a:off x="1117091" y="1917191"/>
            <a:ext cx="431291" cy="216408"/>
          </a:xfrm>
          <a:custGeom>
            <a:avLst/>
            <a:gdLst/>
            <a:ahLst/>
            <a:cxnLst/>
            <a:rect l="0" t="0" r="0" b="0"/>
            <a:pathLst>
              <a:path w="679" h="340">
                <a:moveTo>
                  <a:pt x="0" y="84"/>
                </a:moveTo>
                <a:lnTo>
                  <a:pt x="508" y="84"/>
                </a:lnTo>
                <a:lnTo>
                  <a:pt x="508" y="0"/>
                </a:lnTo>
                <a:lnTo>
                  <a:pt x="679" y="170"/>
                </a:lnTo>
                <a:lnTo>
                  <a:pt x="508" y="340"/>
                </a:lnTo>
                <a:lnTo>
                  <a:pt x="508" y="254"/>
                </a:lnTo>
                <a:lnTo>
                  <a:pt x="0" y="254"/>
                </a:lnTo>
                <a:lnTo>
                  <a:pt x="0" y="84"/>
                </a:lnTo>
              </a:path>
            </a:pathLst>
          </a:custGeom>
          <a:solidFill>
            <a:srgbClr val="92D05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02" name="textbox 502"/>
          <p:cNvSpPr/>
          <p:nvPr/>
        </p:nvSpPr>
        <p:spPr>
          <a:xfrm>
            <a:off x="347668" y="2240604"/>
            <a:ext cx="974089" cy="1797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15"/>
              </a:lnSpc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Bluetooth</a:t>
            </a:r>
            <a:r>
              <a:rPr sz="900" b="1" kern="0" spc="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Module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04" name="picture 5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595871" y="2958084"/>
            <a:ext cx="1495043" cy="630935"/>
          </a:xfrm>
          <a:prstGeom prst="rect">
            <a:avLst/>
          </a:prstGeom>
        </p:spPr>
      </p:pic>
      <p:pic>
        <p:nvPicPr>
          <p:cNvPr id="506" name="picture 50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729984" y="3419856"/>
            <a:ext cx="1572768" cy="736091"/>
          </a:xfrm>
          <a:prstGeom prst="rect">
            <a:avLst/>
          </a:prstGeom>
        </p:spPr>
      </p:pic>
      <p:sp>
        <p:nvSpPr>
          <p:cNvPr id="508" name="textbox 508"/>
          <p:cNvSpPr/>
          <p:nvPr/>
        </p:nvSpPr>
        <p:spPr>
          <a:xfrm>
            <a:off x="344093" y="2405183"/>
            <a:ext cx="821055" cy="10293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15"/>
              </a:lnSpc>
            </a:pP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(</a:t>
            </a:r>
            <a:r>
              <a:rPr sz="900" b="1" kern="0" spc="-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Optional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)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6845" indent="3175" algn="l" rtl="0" eaLnBrk="0">
              <a:lnSpc>
                <a:spcPct val="116000"/>
              </a:lnSpc>
              <a:spcBef>
                <a:spcPts val="0"/>
              </a:spcBef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RFID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Keypad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( Optional)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10" name="picture 5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35614" y="3455757"/>
            <a:ext cx="719153" cy="719153"/>
          </a:xfrm>
          <a:prstGeom prst="rect">
            <a:avLst/>
          </a:prstGeom>
        </p:spPr>
      </p:pic>
      <p:sp>
        <p:nvSpPr>
          <p:cNvPr id="512" name="path 512"/>
          <p:cNvSpPr/>
          <p:nvPr/>
        </p:nvSpPr>
        <p:spPr>
          <a:xfrm>
            <a:off x="5540120" y="4342129"/>
            <a:ext cx="18288" cy="353060"/>
          </a:xfrm>
          <a:custGeom>
            <a:avLst/>
            <a:gdLst/>
            <a:ahLst/>
            <a:cxnLst/>
            <a:rect l="0" t="0" r="0" b="0"/>
            <a:pathLst>
              <a:path w="28" h="556">
                <a:moveTo>
                  <a:pt x="14" y="0"/>
                </a:moveTo>
                <a:lnTo>
                  <a:pt x="14" y="556"/>
                </a:lnTo>
              </a:path>
            </a:pathLst>
          </a:custGeom>
          <a:noFill/>
          <a:ln w="18287" cap="flat">
            <a:solidFill>
              <a:srgbClr val="000000"/>
            </a:solidFill>
            <a:prstDash val="solid"/>
            <a:bevel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14" name="textbox 514"/>
          <p:cNvSpPr/>
          <p:nvPr/>
        </p:nvSpPr>
        <p:spPr>
          <a:xfrm>
            <a:off x="5533840" y="5619312"/>
            <a:ext cx="654684" cy="1797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15"/>
              </a:lnSpc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Limit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Sensor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16" name="picture 5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728971" y="5288279"/>
            <a:ext cx="719328" cy="890016"/>
          </a:xfrm>
          <a:prstGeom prst="rect">
            <a:avLst/>
          </a:prstGeom>
        </p:spPr>
      </p:pic>
      <p:sp>
        <p:nvSpPr>
          <p:cNvPr id="518" name="path 518"/>
          <p:cNvSpPr/>
          <p:nvPr/>
        </p:nvSpPr>
        <p:spPr>
          <a:xfrm>
            <a:off x="5282310" y="4342129"/>
            <a:ext cx="18288" cy="353060"/>
          </a:xfrm>
          <a:custGeom>
            <a:avLst/>
            <a:gdLst/>
            <a:ahLst/>
            <a:cxnLst/>
            <a:rect l="0" t="0" r="0" b="0"/>
            <a:pathLst>
              <a:path w="28" h="556">
                <a:moveTo>
                  <a:pt x="14" y="0"/>
                </a:moveTo>
                <a:lnTo>
                  <a:pt x="14" y="556"/>
                </a:lnTo>
              </a:path>
            </a:pathLst>
          </a:custGeom>
          <a:noFill/>
          <a:ln w="18287" cap="flat">
            <a:solidFill>
              <a:srgbClr val="E80000"/>
            </a:solidFill>
            <a:prstDash val="solid"/>
            <a:bevel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20" name="picture 5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205983" y="4639055"/>
            <a:ext cx="464820" cy="464820"/>
          </a:xfrm>
          <a:prstGeom prst="rect">
            <a:avLst/>
          </a:prstGeom>
        </p:spPr>
      </p:pic>
      <p:sp>
        <p:nvSpPr>
          <p:cNvPr id="522" name="textbox 522"/>
          <p:cNvSpPr/>
          <p:nvPr/>
        </p:nvSpPr>
        <p:spPr>
          <a:xfrm>
            <a:off x="2672753" y="6332543"/>
            <a:ext cx="892810" cy="3562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5080" algn="l" rtl="0" eaLnBrk="0">
              <a:lnSpc>
                <a:spcPct val="120000"/>
              </a:lnSpc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Photocell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Sensor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(</a:t>
            </a:r>
            <a:r>
              <a:rPr sz="900" b="1" kern="0" spc="-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Optional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)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24" name="textbox 524"/>
          <p:cNvSpPr/>
          <p:nvPr/>
        </p:nvSpPr>
        <p:spPr>
          <a:xfrm>
            <a:off x="3932726" y="6332543"/>
            <a:ext cx="821689" cy="3562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495" indent="-10795" algn="l" rtl="0" eaLnBrk="0">
              <a:lnSpc>
                <a:spcPct val="120000"/>
              </a:lnSpc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Another</a:t>
            </a:r>
            <a:r>
              <a:rPr sz="900" b="1" kern="0" spc="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(</a:t>
            </a:r>
            <a:r>
              <a:rPr sz="900" b="1" kern="0" spc="-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Optional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)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26" name="path 526"/>
          <p:cNvSpPr/>
          <p:nvPr/>
        </p:nvSpPr>
        <p:spPr>
          <a:xfrm>
            <a:off x="4827015" y="4342129"/>
            <a:ext cx="18288" cy="353060"/>
          </a:xfrm>
          <a:custGeom>
            <a:avLst/>
            <a:gdLst/>
            <a:ahLst/>
            <a:cxnLst/>
            <a:rect l="0" t="0" r="0" b="0"/>
            <a:pathLst>
              <a:path w="28" h="556">
                <a:moveTo>
                  <a:pt x="14" y="0"/>
                </a:moveTo>
                <a:lnTo>
                  <a:pt x="14" y="556"/>
                </a:lnTo>
              </a:path>
            </a:pathLst>
          </a:custGeom>
          <a:noFill/>
          <a:ln w="18287" cap="flat">
            <a:solidFill>
              <a:srgbClr val="000000"/>
            </a:solidFill>
            <a:prstDash val="solid"/>
            <a:bevel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28" name="path 528"/>
          <p:cNvSpPr/>
          <p:nvPr/>
        </p:nvSpPr>
        <p:spPr>
          <a:xfrm>
            <a:off x="4709159" y="4337303"/>
            <a:ext cx="18288" cy="353567"/>
          </a:xfrm>
          <a:custGeom>
            <a:avLst/>
            <a:gdLst/>
            <a:ahLst/>
            <a:cxnLst/>
            <a:rect l="0" t="0" r="0" b="0"/>
            <a:pathLst>
              <a:path w="28" h="556">
                <a:moveTo>
                  <a:pt x="0" y="0"/>
                </a:moveTo>
                <a:lnTo>
                  <a:pt x="0" y="556"/>
                </a:lnTo>
                <a:lnTo>
                  <a:pt x="28" y="556"/>
                </a:lnTo>
                <a:lnTo>
                  <a:pt x="28" y="0"/>
                </a:lnTo>
                <a:lnTo>
                  <a:pt x="0" y="0"/>
                </a:lnTo>
              </a:path>
            </a:pathLst>
          </a:custGeom>
          <a:solidFill>
            <a:srgbClr val="E8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30" name="picture 5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573523" y="4511040"/>
            <a:ext cx="393191" cy="547116"/>
          </a:xfrm>
          <a:prstGeom prst="rect">
            <a:avLst/>
          </a:prstGeom>
        </p:spPr>
      </p:pic>
      <p:sp>
        <p:nvSpPr>
          <p:cNvPr id="532" name="textbox 532"/>
          <p:cNvSpPr/>
          <p:nvPr/>
        </p:nvSpPr>
        <p:spPr>
          <a:xfrm>
            <a:off x="4441132" y="4769351"/>
            <a:ext cx="1798954" cy="4260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69000"/>
              </a:lnSpc>
            </a:pPr>
            <a:r>
              <a:rPr sz="3600" b="1" kern="0" spc="-20" baseline="-7000" dirty="0">
                <a:solidFill>
                  <a:srgbClr val="FF0000">
                    <a:alpha val="100000"/>
                  </a:srgbClr>
                </a:solidFill>
                <a:latin typeface="Cambria" panose="02040503050406030204"/>
                <a:ea typeface="Cambria" panose="02040503050406030204"/>
                <a:cs typeface="Cambria" panose="02040503050406030204"/>
              </a:rPr>
              <a:t>M</a:t>
            </a:r>
            <a:r>
              <a:rPr sz="2300" b="1" kern="0" spc="130" dirty="0">
                <a:solidFill>
                  <a:srgbClr val="FF0000">
                    <a:alpha val="100000"/>
                  </a:srgbClr>
                </a:solidFill>
                <a:latin typeface="Cambria" panose="02040503050406030204"/>
                <a:ea typeface="Cambria" panose="02040503050406030204"/>
                <a:cs typeface="Cambria" panose="02040503050406030204"/>
              </a:rPr>
              <a:t>  </a:t>
            </a:r>
            <a:r>
              <a:rPr sz="1400" b="1" kern="0" spc="-20" baseline="220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DC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1400" b="1" kern="0" spc="-20" baseline="220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Motor</a:t>
            </a:r>
            <a:endParaRPr sz="1400" baseline="220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2700" algn="l" rtl="0" eaLnBrk="0">
              <a:lnSpc>
                <a:spcPts val="1215"/>
              </a:lnSpc>
            </a:pPr>
            <a:r>
              <a:rPr sz="1400" b="1" kern="0" spc="0" baseline="60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Lamp</a:t>
            </a:r>
            <a:r>
              <a:rPr sz="900" b="1" kern="0" spc="1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(</a:t>
            </a:r>
            <a:r>
              <a:rPr sz="900" b="1" kern="0" spc="-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Optional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)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34" name="picture 53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69392" y="4303775"/>
            <a:ext cx="3645408" cy="2046732"/>
          </a:xfrm>
          <a:prstGeom prst="rect">
            <a:avLst/>
          </a:prstGeom>
        </p:spPr>
      </p:pic>
      <p:pic>
        <p:nvPicPr>
          <p:cNvPr id="536" name="picture 53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7229856" y="1485900"/>
            <a:ext cx="935735" cy="893064"/>
          </a:xfrm>
          <a:prstGeom prst="rect">
            <a:avLst/>
          </a:prstGeom>
        </p:spPr>
      </p:pic>
      <p:pic>
        <p:nvPicPr>
          <p:cNvPr id="538" name="picture 53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6734556" y="2107691"/>
            <a:ext cx="1295400" cy="609600"/>
          </a:xfrm>
          <a:prstGeom prst="rect">
            <a:avLst/>
          </a:prstGeom>
        </p:spPr>
      </p:pic>
      <p:pic>
        <p:nvPicPr>
          <p:cNvPr id="540" name="picture 54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7810481" y="2404045"/>
            <a:ext cx="964729" cy="990728"/>
          </a:xfrm>
          <a:prstGeom prst="rect">
            <a:avLst/>
          </a:prstGeom>
        </p:spPr>
      </p:pic>
      <p:sp>
        <p:nvSpPr>
          <p:cNvPr id="542" name="textbox 542"/>
          <p:cNvSpPr/>
          <p:nvPr/>
        </p:nvSpPr>
        <p:spPr>
          <a:xfrm>
            <a:off x="8218601" y="1777498"/>
            <a:ext cx="540384" cy="3092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" algn="l" rtl="0" eaLnBrk="0">
              <a:lnSpc>
                <a:spcPct val="77000"/>
              </a:lnSpc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Battery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2700" algn="l" rtl="0" eaLnBrk="0">
              <a:lnSpc>
                <a:spcPts val="1215"/>
              </a:lnSpc>
              <a:spcBef>
                <a:spcPts val="185"/>
              </a:spcBef>
            </a:pP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(</a:t>
            </a:r>
            <a:r>
              <a:rPr sz="900" b="1" kern="0" spc="-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Optional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)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44" name="picture 54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6675119" y="879347"/>
            <a:ext cx="644652" cy="489204"/>
          </a:xfrm>
          <a:prstGeom prst="rect">
            <a:avLst/>
          </a:prstGeom>
        </p:spPr>
      </p:pic>
      <p:sp>
        <p:nvSpPr>
          <p:cNvPr id="546" name="textbox 546"/>
          <p:cNvSpPr/>
          <p:nvPr/>
        </p:nvSpPr>
        <p:spPr>
          <a:xfrm>
            <a:off x="7262646" y="3131102"/>
            <a:ext cx="402590" cy="4165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43000"/>
              </a:lnSpc>
            </a:pP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8" name="path 548"/>
          <p:cNvSpPr/>
          <p:nvPr/>
        </p:nvSpPr>
        <p:spPr>
          <a:xfrm>
            <a:off x="6903719" y="1406652"/>
            <a:ext cx="240792" cy="196595"/>
          </a:xfrm>
          <a:custGeom>
            <a:avLst/>
            <a:gdLst/>
            <a:ahLst/>
            <a:cxnLst/>
            <a:rect l="0" t="0" r="0" b="0"/>
            <a:pathLst>
              <a:path w="379" h="309">
                <a:moveTo>
                  <a:pt x="0" y="0"/>
                </a:moveTo>
                <a:lnTo>
                  <a:pt x="158" y="0"/>
                </a:lnTo>
                <a:lnTo>
                  <a:pt x="158" y="62"/>
                </a:lnTo>
                <a:lnTo>
                  <a:pt x="0" y="62"/>
                </a:lnTo>
                <a:lnTo>
                  <a:pt x="0" y="0"/>
                </a:lnTo>
                <a:close/>
              </a:path>
              <a:path w="379" h="309">
                <a:moveTo>
                  <a:pt x="194" y="191"/>
                </a:moveTo>
                <a:lnTo>
                  <a:pt x="256" y="191"/>
                </a:lnTo>
                <a:lnTo>
                  <a:pt x="256" y="134"/>
                </a:lnTo>
                <a:lnTo>
                  <a:pt x="314" y="134"/>
                </a:lnTo>
                <a:lnTo>
                  <a:pt x="314" y="191"/>
                </a:lnTo>
                <a:lnTo>
                  <a:pt x="379" y="191"/>
                </a:lnTo>
                <a:lnTo>
                  <a:pt x="379" y="249"/>
                </a:lnTo>
                <a:lnTo>
                  <a:pt x="314" y="249"/>
                </a:lnTo>
                <a:lnTo>
                  <a:pt x="314" y="309"/>
                </a:lnTo>
                <a:lnTo>
                  <a:pt x="256" y="309"/>
                </a:lnTo>
                <a:lnTo>
                  <a:pt x="256" y="249"/>
                </a:lnTo>
                <a:lnTo>
                  <a:pt x="194" y="249"/>
                </a:lnTo>
                <a:lnTo>
                  <a:pt x="194" y="191"/>
                </a:lnTo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6661404" y="1618488"/>
            <a:ext cx="1080515" cy="256032"/>
            <a:chOff x="0" y="0"/>
            <a:chExt cx="1080515" cy="256032"/>
          </a:xfrm>
        </p:grpSpPr>
        <p:sp>
          <p:nvSpPr>
            <p:cNvPr id="550" name="path 550"/>
            <p:cNvSpPr/>
            <p:nvPr/>
          </p:nvSpPr>
          <p:spPr>
            <a:xfrm>
              <a:off x="377952" y="214883"/>
              <a:ext cx="100583" cy="41148"/>
            </a:xfrm>
            <a:custGeom>
              <a:avLst/>
              <a:gdLst/>
              <a:ahLst/>
              <a:cxnLst/>
              <a:rect l="0" t="0" r="0" b="0"/>
              <a:pathLst>
                <a:path w="158" h="64">
                  <a:moveTo>
                    <a:pt x="0" y="0"/>
                  </a:moveTo>
                  <a:lnTo>
                    <a:pt x="0" y="64"/>
                  </a:lnTo>
                  <a:lnTo>
                    <a:pt x="158" y="64"/>
                  </a:lnTo>
                  <a:lnTo>
                    <a:pt x="158" y="0"/>
                  </a:lnTo>
                  <a:lnTo>
                    <a:pt x="0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52" name="path 552"/>
            <p:cNvSpPr/>
            <p:nvPr/>
          </p:nvSpPr>
          <p:spPr>
            <a:xfrm>
              <a:off x="0" y="0"/>
              <a:ext cx="792480" cy="24383"/>
            </a:xfrm>
            <a:custGeom>
              <a:avLst/>
              <a:gdLst/>
              <a:ahLst/>
              <a:cxnLst/>
              <a:rect l="0" t="0" r="0" b="0"/>
              <a:pathLst>
                <a:path w="1248" h="38">
                  <a:moveTo>
                    <a:pt x="0" y="0"/>
                  </a:moveTo>
                  <a:lnTo>
                    <a:pt x="0" y="38"/>
                  </a:lnTo>
                  <a:lnTo>
                    <a:pt x="1248" y="38"/>
                  </a:lnTo>
                  <a:lnTo>
                    <a:pt x="1248" y="0"/>
                  </a:lnTo>
                  <a:lnTo>
                    <a:pt x="0" y="0"/>
                  </a:lnTo>
                </a:path>
              </a:pathLst>
            </a:custGeom>
            <a:solidFill>
              <a:srgbClr val="E800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54" name="path 554"/>
            <p:cNvSpPr/>
            <p:nvPr/>
          </p:nvSpPr>
          <p:spPr>
            <a:xfrm>
              <a:off x="0" y="140207"/>
              <a:ext cx="1080515" cy="24384"/>
            </a:xfrm>
            <a:custGeom>
              <a:avLst/>
              <a:gdLst/>
              <a:ahLst/>
              <a:cxnLst/>
              <a:rect l="0" t="0" r="0" b="0"/>
              <a:pathLst>
                <a:path w="1701" h="38">
                  <a:moveTo>
                    <a:pt x="0" y="0"/>
                  </a:moveTo>
                  <a:lnTo>
                    <a:pt x="0" y="38"/>
                  </a:lnTo>
                  <a:lnTo>
                    <a:pt x="1701" y="38"/>
                  </a:lnTo>
                  <a:lnTo>
                    <a:pt x="1701" y="0"/>
                  </a:lnTo>
                  <a:lnTo>
                    <a:pt x="0" y="0"/>
                  </a:lnTo>
                </a:path>
              </a:pathLst>
            </a:custGeom>
            <a:solidFill>
              <a:srgbClr val="0D0D0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556" name="textbox 556"/>
          <p:cNvSpPr/>
          <p:nvPr/>
        </p:nvSpPr>
        <p:spPr>
          <a:xfrm>
            <a:off x="7947634" y="721245"/>
            <a:ext cx="606425" cy="3359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" indent="-3810" algn="l" rtl="0" eaLnBrk="0">
              <a:lnSpc>
                <a:spcPct val="113000"/>
              </a:lnSpc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Solar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Panel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( Optional)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58" name="picture 55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6676644" y="2834640"/>
            <a:ext cx="733043" cy="208788"/>
          </a:xfrm>
          <a:prstGeom prst="rect">
            <a:avLst/>
          </a:prstGeom>
        </p:spPr>
      </p:pic>
      <p:sp>
        <p:nvSpPr>
          <p:cNvPr id="560" name="textbox 560"/>
          <p:cNvSpPr/>
          <p:nvPr/>
        </p:nvSpPr>
        <p:spPr>
          <a:xfrm>
            <a:off x="8287715" y="3339395"/>
            <a:ext cx="674369" cy="1797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15"/>
              </a:lnSpc>
            </a:pP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Transformer</a:t>
            </a:r>
            <a:endParaRPr sz="9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62" name="picture 56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553212" y="4325111"/>
            <a:ext cx="3015996" cy="362711"/>
          </a:xfrm>
          <a:prstGeom prst="rect">
            <a:avLst/>
          </a:prstGeom>
        </p:spPr>
      </p:pic>
      <p:pic>
        <p:nvPicPr>
          <p:cNvPr id="564" name="picture 56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100584" y="117347"/>
            <a:ext cx="8894064" cy="66034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16063</Words>
  <Application>WPS 演示</Application>
  <PresentationFormat/>
  <Paragraphs>439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Arial</vt:lpstr>
      <vt:lpstr>宋体</vt:lpstr>
      <vt:lpstr>Wingdings</vt:lpstr>
      <vt:lpstr>Arial</vt:lpstr>
      <vt:lpstr>Calibri</vt:lpstr>
      <vt:lpstr>微软雅黑</vt:lpstr>
      <vt:lpstr>Cambria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Alisa</cp:lastModifiedBy>
  <cp:revision>2</cp:revision>
  <dcterms:created xsi:type="dcterms:W3CDTF">2025-04-17T11:25:00Z</dcterms:created>
  <dcterms:modified xsi:type="dcterms:W3CDTF">2025-04-17T11:35:21Z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wqlLaW5nc29mdCBQREYgdG8gV1BTIDEwMA</vt:lpwstr>
  </property>
  <property fmtid="{D5CDD505-2E9C-101B-9397-08002B2CF9AE}" pid="3" name="Created">
    <vt:filetime>2025-04-18T02:35:42Z</vt:filetime>
  </property>
  <property fmtid="{D5CDD505-2E9C-101B-9397-08002B2CF9AE}" pid="4" name="ICV">
    <vt:lpwstr>F233A6C8F5734D068484316985460535_13</vt:lpwstr>
  </property>
  <property fmtid="{D5CDD505-2E9C-101B-9397-08002B2CF9AE}" pid="5" name="KSOProductBuildVer">
    <vt:lpwstr>2052-12.1.0.20784</vt:lpwstr>
  </property>
</Properties>
</file>